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7" r:id="rId4"/>
    <p:sldId id="258" r:id="rId5"/>
    <p:sldId id="259"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74" autoAdjust="0"/>
  </p:normalViewPr>
  <p:slideViewPr>
    <p:cSldViewPr snapToGrid="0">
      <p:cViewPr varScale="1">
        <p:scale>
          <a:sx n="77" d="100"/>
          <a:sy n="77" d="100"/>
        </p:scale>
        <p:origin x="26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a:t>MERU Municipality</a:t>
            </a:r>
            <a:r>
              <a:rPr lang="en-US" baseline="0"/>
              <a:t> </a:t>
            </a:r>
            <a:r>
              <a:rPr lang="en-US"/>
              <a:t>Citizen Budget</a:t>
            </a:r>
          </a:p>
          <a:p>
            <a:pPr>
              <a:defRPr b="1"/>
            </a:pPr>
            <a:endParaRPr lang="en-US"/>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dLbls>
          <c:dLblPos val="bestFit"/>
          <c:showLegendKey val="0"/>
          <c:showVal val="1"/>
          <c:showCatName val="0"/>
          <c:showSerName val="0"/>
          <c:showPercent val="0"/>
          <c:showBubbleSize val="0"/>
          <c:showLeaderLines val="0"/>
        </c:dLbls>
        <c:firstSliceAng val="0"/>
      </c:pieChart>
      <c:spPr>
        <a:noFill/>
        <a:ln>
          <a:noFill/>
        </a:ln>
        <a:effectLst/>
      </c:spPr>
    </c:plotArea>
    <c:legend>
      <c:legendPos val="b"/>
      <c:layout>
        <c:manualLayout>
          <c:xMode val="edge"/>
          <c:yMode val="edge"/>
          <c:x val="1.388888888888892E-3"/>
          <c:y val="0.26636857892763399"/>
          <c:w val="0.28657407407407409"/>
          <c:h val="0.68456950608446676"/>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normalizeH="0" baseline="0">
                <a:solidFill>
                  <a:schemeClr val="dk1">
                    <a:lumMod val="50000"/>
                    <a:lumOff val="50000"/>
                  </a:schemeClr>
                </a:solidFill>
                <a:latin typeface="+mj-lt"/>
                <a:ea typeface="+mj-ea"/>
                <a:cs typeface="+mj-cs"/>
              </a:defRPr>
            </a:pPr>
            <a:r>
              <a:rPr lang="en-US"/>
              <a:t>MERU Municipality Citizen Budget</a:t>
            </a:r>
          </a:p>
          <a:p>
            <a:pPr>
              <a:defRPr/>
            </a:pPr>
            <a:endParaRPr lang="en-US"/>
          </a:p>
        </c:rich>
      </c:tx>
      <c:layout>
        <c:manualLayout>
          <c:xMode val="edge"/>
          <c:yMode val="edge"/>
          <c:x val="0.24087332228849778"/>
          <c:y val="1.8162399019325794E-2"/>
        </c:manualLayout>
      </c:layout>
      <c:overlay val="0"/>
      <c:spPr>
        <a:noFill/>
        <a:ln>
          <a:noFill/>
        </a:ln>
        <a:effectLst/>
      </c:spPr>
      <c:txPr>
        <a:bodyPr rot="0" spcFirstLastPara="1" vertOverflow="ellipsis" vert="horz" wrap="square" anchor="ctr" anchorCtr="1"/>
        <a:lstStyle/>
        <a:p>
          <a:pPr>
            <a:defRPr sz="1600" b="1" i="0" u="none" strike="noStrike" kern="1200" spc="0" normalizeH="0" baseline="0">
              <a:solidFill>
                <a:schemeClr val="dk1">
                  <a:lumMod val="50000"/>
                  <a:lumOff val="50000"/>
                </a:schemeClr>
              </a:solidFill>
              <a:latin typeface="+mj-lt"/>
              <a:ea typeface="+mj-ea"/>
              <a:cs typeface="+mj-cs"/>
            </a:defRPr>
          </a:pPr>
          <a:endParaRPr lang="en-US"/>
        </a:p>
      </c:txPr>
    </c:title>
    <c:autoTitleDeleted val="0"/>
    <c:view3D>
      <c:rotX val="30"/>
      <c:rotY val="0"/>
      <c:depthPercent val="100"/>
      <c:rAngAx val="0"/>
      <c:perspective val="5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2215795334350177E-2"/>
          <c:y val="0.22058853323373409"/>
          <c:w val="0.52451610892934186"/>
          <c:h val="0.6806320896221435"/>
        </c:manualLayout>
      </c:layout>
      <c:pie3DChart>
        <c:varyColors val="1"/>
        <c:ser>
          <c:idx val="0"/>
          <c:order val="0"/>
          <c:tx>
            <c:strRef>
              <c:f>Sheet1!$B$1</c:f>
              <c:strCache>
                <c:ptCount val="1"/>
                <c:pt idx="0">
                  <c:v>BUDGET</c:v>
                </c:pt>
              </c:strCache>
            </c:strRef>
          </c:tx>
          <c:dPt>
            <c:idx val="0"/>
            <c:bubble3D val="0"/>
            <c:spPr>
              <a:gradFill>
                <a:gsLst>
                  <a:gs pos="100000">
                    <a:schemeClr val="accent1">
                      <a:lumMod val="60000"/>
                      <a:lumOff val="40000"/>
                    </a:schemeClr>
                  </a:gs>
                  <a:gs pos="0">
                    <a:schemeClr val="accent1"/>
                  </a:gs>
                </a:gsLst>
                <a:lin ang="5400000" scaled="0"/>
              </a:gradFill>
              <a:ln w="50800">
                <a:solidFill>
                  <a:schemeClr val="lt1"/>
                </a:solidFill>
              </a:ln>
              <a:effectLst/>
              <a:sp3d contourW="50800">
                <a:contourClr>
                  <a:schemeClr val="lt1"/>
                </a:contourClr>
              </a:sp3d>
            </c:spPr>
            <c:extLst>
              <c:ext xmlns:c16="http://schemas.microsoft.com/office/drawing/2014/chart" uri="{C3380CC4-5D6E-409C-BE32-E72D297353CC}">
                <c16:uniqueId val="{00000001-A139-4F03-B261-E9B2A3A17249}"/>
              </c:ext>
            </c:extLst>
          </c:dPt>
          <c:dPt>
            <c:idx val="1"/>
            <c:bubble3D val="0"/>
            <c:spPr>
              <a:gradFill>
                <a:gsLst>
                  <a:gs pos="100000">
                    <a:schemeClr val="accent2">
                      <a:lumMod val="60000"/>
                      <a:lumOff val="40000"/>
                    </a:schemeClr>
                  </a:gs>
                  <a:gs pos="0">
                    <a:schemeClr val="accent2"/>
                  </a:gs>
                </a:gsLst>
                <a:lin ang="5400000" scaled="0"/>
              </a:gradFill>
              <a:ln w="50800">
                <a:solidFill>
                  <a:schemeClr val="lt1"/>
                </a:solidFill>
              </a:ln>
              <a:effectLst/>
              <a:sp3d contourW="50800">
                <a:contourClr>
                  <a:schemeClr val="lt1"/>
                </a:contourClr>
              </a:sp3d>
            </c:spPr>
            <c:extLst>
              <c:ext xmlns:c16="http://schemas.microsoft.com/office/drawing/2014/chart" uri="{C3380CC4-5D6E-409C-BE32-E72D297353CC}">
                <c16:uniqueId val="{00000003-A139-4F03-B261-E9B2A3A17249}"/>
              </c:ext>
            </c:extLst>
          </c:dPt>
          <c:dPt>
            <c:idx val="2"/>
            <c:bubble3D val="0"/>
            <c:spPr>
              <a:gradFill>
                <a:gsLst>
                  <a:gs pos="100000">
                    <a:schemeClr val="accent3">
                      <a:lumMod val="60000"/>
                      <a:lumOff val="40000"/>
                    </a:schemeClr>
                  </a:gs>
                  <a:gs pos="0">
                    <a:schemeClr val="accent3"/>
                  </a:gs>
                </a:gsLst>
                <a:lin ang="5400000" scaled="0"/>
              </a:gradFill>
              <a:ln w="50800">
                <a:solidFill>
                  <a:schemeClr val="lt1"/>
                </a:solidFill>
              </a:ln>
              <a:effectLst/>
              <a:sp3d contourW="50800">
                <a:contourClr>
                  <a:schemeClr val="lt1"/>
                </a:contourClr>
              </a:sp3d>
            </c:spPr>
            <c:extLst>
              <c:ext xmlns:c16="http://schemas.microsoft.com/office/drawing/2014/chart" uri="{C3380CC4-5D6E-409C-BE32-E72D297353CC}">
                <c16:uniqueId val="{00000005-A139-4F03-B261-E9B2A3A17249}"/>
              </c:ext>
            </c:extLst>
          </c:dPt>
          <c:dPt>
            <c:idx val="3"/>
            <c:bubble3D val="0"/>
            <c:spPr>
              <a:gradFill>
                <a:gsLst>
                  <a:gs pos="100000">
                    <a:schemeClr val="accent4">
                      <a:lumMod val="60000"/>
                      <a:lumOff val="40000"/>
                    </a:schemeClr>
                  </a:gs>
                  <a:gs pos="0">
                    <a:schemeClr val="accent4"/>
                  </a:gs>
                </a:gsLst>
                <a:lin ang="5400000" scaled="0"/>
              </a:gradFill>
              <a:ln w="50800">
                <a:solidFill>
                  <a:schemeClr val="lt1"/>
                </a:solidFill>
              </a:ln>
              <a:effectLst/>
              <a:sp3d contourW="50800">
                <a:contourClr>
                  <a:schemeClr val="lt1"/>
                </a:contourClr>
              </a:sp3d>
            </c:spPr>
            <c:extLst>
              <c:ext xmlns:c16="http://schemas.microsoft.com/office/drawing/2014/chart" uri="{C3380CC4-5D6E-409C-BE32-E72D297353CC}">
                <c16:uniqueId val="{00000007-A139-4F03-B261-E9B2A3A17249}"/>
              </c:ext>
            </c:extLst>
          </c:dPt>
          <c:dPt>
            <c:idx val="4"/>
            <c:bubble3D val="0"/>
            <c:spPr>
              <a:gradFill>
                <a:gsLst>
                  <a:gs pos="100000">
                    <a:schemeClr val="accent5">
                      <a:lumMod val="60000"/>
                      <a:lumOff val="40000"/>
                    </a:schemeClr>
                  </a:gs>
                  <a:gs pos="0">
                    <a:schemeClr val="accent5"/>
                  </a:gs>
                </a:gsLst>
                <a:lin ang="5400000" scaled="0"/>
              </a:gradFill>
              <a:ln w="50800">
                <a:solidFill>
                  <a:schemeClr val="lt1"/>
                </a:solidFill>
              </a:ln>
              <a:effectLst/>
              <a:sp3d contourW="50800">
                <a:contourClr>
                  <a:schemeClr val="lt1"/>
                </a:contourClr>
              </a:sp3d>
            </c:spPr>
            <c:extLst>
              <c:ext xmlns:c16="http://schemas.microsoft.com/office/drawing/2014/chart" uri="{C3380CC4-5D6E-409C-BE32-E72D297353CC}">
                <c16:uniqueId val="{00000009-A139-4F03-B261-E9B2A3A17249}"/>
              </c:ext>
            </c:extLst>
          </c:dPt>
          <c:dPt>
            <c:idx val="5"/>
            <c:bubble3D val="0"/>
            <c:spPr>
              <a:gradFill>
                <a:gsLst>
                  <a:gs pos="100000">
                    <a:schemeClr val="accent6">
                      <a:lumMod val="60000"/>
                      <a:lumOff val="40000"/>
                    </a:schemeClr>
                  </a:gs>
                  <a:gs pos="0">
                    <a:schemeClr val="accent6"/>
                  </a:gs>
                </a:gsLst>
                <a:lin ang="5400000" scaled="0"/>
              </a:gradFill>
              <a:ln w="50800">
                <a:solidFill>
                  <a:schemeClr val="lt1"/>
                </a:solidFill>
              </a:ln>
              <a:effectLst/>
              <a:sp3d contourW="50800">
                <a:contourClr>
                  <a:schemeClr val="lt1"/>
                </a:contourClr>
              </a:sp3d>
            </c:spPr>
            <c:extLst>
              <c:ext xmlns:c16="http://schemas.microsoft.com/office/drawing/2014/chart" uri="{C3380CC4-5D6E-409C-BE32-E72D297353CC}">
                <c16:uniqueId val="{0000000B-A139-4F03-B261-E9B2A3A17249}"/>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Maintainance/ Repair of street lights</c:v>
                </c:pt>
                <c:pt idx="1">
                  <c:v>Skip Bins refurbishment &amp; Waste Collection</c:v>
                </c:pt>
                <c:pt idx="2">
                  <c:v>Greening / Beautification around the municipality</c:v>
                </c:pt>
                <c:pt idx="3">
                  <c:v>Drainage and stormwater management</c:v>
                </c:pt>
                <c:pt idx="4">
                  <c:v>Maintainance/ Repair of parking slots and Main stage</c:v>
                </c:pt>
                <c:pt idx="5">
                  <c:v>Road naming and signage</c:v>
                </c:pt>
              </c:strCache>
            </c:strRef>
          </c:cat>
          <c:val>
            <c:numRef>
              <c:f>Sheet1!$B$2:$B$7</c:f>
              <c:numCache>
                <c:formatCode>#,##0</c:formatCode>
                <c:ptCount val="6"/>
                <c:pt idx="0">
                  <c:v>2000000</c:v>
                </c:pt>
                <c:pt idx="1">
                  <c:v>2000000</c:v>
                </c:pt>
                <c:pt idx="2">
                  <c:v>1000000</c:v>
                </c:pt>
                <c:pt idx="3">
                  <c:v>2000000</c:v>
                </c:pt>
                <c:pt idx="4">
                  <c:v>2000000</c:v>
                </c:pt>
                <c:pt idx="5">
                  <c:v>1000000</c:v>
                </c:pt>
              </c:numCache>
            </c:numRef>
          </c:val>
          <c:extLst>
            <c:ext xmlns:c16="http://schemas.microsoft.com/office/drawing/2014/chart" uri="{C3380CC4-5D6E-409C-BE32-E72D297353CC}">
              <c16:uniqueId val="{0000000C-A139-4F03-B261-E9B2A3A17249}"/>
            </c:ext>
          </c:extLst>
        </c:ser>
        <c:dLbls>
          <c:showLegendKey val="0"/>
          <c:showVal val="0"/>
          <c:showCatName val="0"/>
          <c:showSerName val="0"/>
          <c:showPercent val="1"/>
          <c:showBubbleSize val="0"/>
          <c:showLeaderLines val="1"/>
        </c:dLbls>
      </c:pie3DChart>
      <c:spPr>
        <a:noFill/>
        <a:ln>
          <a:noFill/>
        </a:ln>
        <a:effectLst/>
      </c:spPr>
    </c:plotArea>
    <c:legend>
      <c:legendPos val="r"/>
      <c:overlay val="0"/>
      <c:spPr>
        <a:solidFill>
          <a:schemeClr val="lt1">
            <a:alpha val="50000"/>
          </a:schemeClr>
        </a:solid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7">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F28B9A5-2D95-4485-A9AF-ABF3FFA01027}"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467362-4590-4396-A9B4-1B0027726334}" type="slidenum">
              <a:rPr lang="en-US" smtClean="0"/>
              <a:t>‹#›</a:t>
            </a:fld>
            <a:endParaRPr lang="en-US"/>
          </a:p>
        </p:txBody>
      </p:sp>
    </p:spTree>
    <p:extLst>
      <p:ext uri="{BB962C8B-B14F-4D97-AF65-F5344CB8AC3E}">
        <p14:creationId xmlns:p14="http://schemas.microsoft.com/office/powerpoint/2010/main" val="3525345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28B9A5-2D95-4485-A9AF-ABF3FFA01027}" type="datetimeFigureOut">
              <a:rPr lang="en-US" smtClean="0"/>
              <a:t>1/17/2024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467362-4590-4396-A9B4-1B0027726334}" type="slidenum">
              <a:rPr lang="en-US" smtClean="0"/>
              <a:t>‹#›</a:t>
            </a:fld>
            <a:endParaRPr lang="en-US"/>
          </a:p>
        </p:txBody>
      </p:sp>
    </p:spTree>
    <p:extLst>
      <p:ext uri="{BB962C8B-B14F-4D97-AF65-F5344CB8AC3E}">
        <p14:creationId xmlns:p14="http://schemas.microsoft.com/office/powerpoint/2010/main" val="3991904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F28B9A5-2D95-4485-A9AF-ABF3FFA01027}"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467362-4590-4396-A9B4-1B0027726334}" type="slidenum">
              <a:rPr lang="en-US" smtClean="0"/>
              <a:t>‹#›</a:t>
            </a:fld>
            <a:endParaRPr lang="en-US"/>
          </a:p>
        </p:txBody>
      </p:sp>
    </p:spTree>
    <p:extLst>
      <p:ext uri="{BB962C8B-B14F-4D97-AF65-F5344CB8AC3E}">
        <p14:creationId xmlns:p14="http://schemas.microsoft.com/office/powerpoint/2010/main" val="32430588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F28B9A5-2D95-4485-A9AF-ABF3FFA01027}"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467362-4590-4396-A9B4-1B0027726334}"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6857795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28B9A5-2D95-4485-A9AF-ABF3FFA01027}"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467362-4590-4396-A9B4-1B0027726334}" type="slidenum">
              <a:rPr lang="en-US" smtClean="0"/>
              <a:t>‹#›</a:t>
            </a:fld>
            <a:endParaRPr lang="en-US"/>
          </a:p>
        </p:txBody>
      </p:sp>
    </p:spTree>
    <p:extLst>
      <p:ext uri="{BB962C8B-B14F-4D97-AF65-F5344CB8AC3E}">
        <p14:creationId xmlns:p14="http://schemas.microsoft.com/office/powerpoint/2010/main" val="29040416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F28B9A5-2D95-4485-A9AF-ABF3FFA01027}" type="datetimeFigureOut">
              <a:rPr lang="en-US" smtClean="0"/>
              <a:t>1/17/2024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467362-4590-4396-A9B4-1B0027726334}" type="slidenum">
              <a:rPr lang="en-US" smtClean="0"/>
              <a:t>‹#›</a:t>
            </a:fld>
            <a:endParaRPr lang="en-US"/>
          </a:p>
        </p:txBody>
      </p:sp>
    </p:spTree>
    <p:extLst>
      <p:ext uri="{BB962C8B-B14F-4D97-AF65-F5344CB8AC3E}">
        <p14:creationId xmlns:p14="http://schemas.microsoft.com/office/powerpoint/2010/main" val="27252702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F28B9A5-2D95-4485-A9AF-ABF3FFA01027}" type="datetimeFigureOut">
              <a:rPr lang="en-US" smtClean="0"/>
              <a:t>1/17/2024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467362-4590-4396-A9B4-1B0027726334}" type="slidenum">
              <a:rPr lang="en-US" smtClean="0"/>
              <a:t>‹#›</a:t>
            </a:fld>
            <a:endParaRPr lang="en-US"/>
          </a:p>
        </p:txBody>
      </p:sp>
    </p:spTree>
    <p:extLst>
      <p:ext uri="{BB962C8B-B14F-4D97-AF65-F5344CB8AC3E}">
        <p14:creationId xmlns:p14="http://schemas.microsoft.com/office/powerpoint/2010/main" val="21288122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28B9A5-2D95-4485-A9AF-ABF3FFA01027}"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467362-4590-4396-A9B4-1B0027726334}" type="slidenum">
              <a:rPr lang="en-US" smtClean="0"/>
              <a:t>‹#›</a:t>
            </a:fld>
            <a:endParaRPr lang="en-US"/>
          </a:p>
        </p:txBody>
      </p:sp>
    </p:spTree>
    <p:extLst>
      <p:ext uri="{BB962C8B-B14F-4D97-AF65-F5344CB8AC3E}">
        <p14:creationId xmlns:p14="http://schemas.microsoft.com/office/powerpoint/2010/main" val="1207303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28B9A5-2D95-4485-A9AF-ABF3FFA01027}"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467362-4590-4396-A9B4-1B0027726334}" type="slidenum">
              <a:rPr lang="en-US" smtClean="0"/>
              <a:t>‹#›</a:t>
            </a:fld>
            <a:endParaRPr lang="en-US"/>
          </a:p>
        </p:txBody>
      </p:sp>
    </p:spTree>
    <p:extLst>
      <p:ext uri="{BB962C8B-B14F-4D97-AF65-F5344CB8AC3E}">
        <p14:creationId xmlns:p14="http://schemas.microsoft.com/office/powerpoint/2010/main" val="158752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5F28B9A5-2D95-4485-A9AF-ABF3FFA01027}"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467362-4590-4396-A9B4-1B0027726334}" type="slidenum">
              <a:rPr lang="en-US" smtClean="0"/>
              <a:t>‹#›</a:t>
            </a:fld>
            <a:endParaRPr lang="en-US"/>
          </a:p>
        </p:txBody>
      </p:sp>
    </p:spTree>
    <p:extLst>
      <p:ext uri="{BB962C8B-B14F-4D97-AF65-F5344CB8AC3E}">
        <p14:creationId xmlns:p14="http://schemas.microsoft.com/office/powerpoint/2010/main" val="2239082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28B9A5-2D95-4485-A9AF-ABF3FFA01027}"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467362-4590-4396-A9B4-1B0027726334}" type="slidenum">
              <a:rPr lang="en-US" smtClean="0"/>
              <a:t>‹#›</a:t>
            </a:fld>
            <a:endParaRPr lang="en-US"/>
          </a:p>
        </p:txBody>
      </p:sp>
    </p:spTree>
    <p:extLst>
      <p:ext uri="{BB962C8B-B14F-4D97-AF65-F5344CB8AC3E}">
        <p14:creationId xmlns:p14="http://schemas.microsoft.com/office/powerpoint/2010/main" val="2407766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F28B9A5-2D95-4485-A9AF-ABF3FFA01027}" type="datetimeFigureOut">
              <a:rPr lang="en-US" smtClean="0"/>
              <a:t>1/17/2024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467362-4590-4396-A9B4-1B0027726334}" type="slidenum">
              <a:rPr lang="en-US" smtClean="0"/>
              <a:t>‹#›</a:t>
            </a:fld>
            <a:endParaRPr lang="en-US"/>
          </a:p>
        </p:txBody>
      </p:sp>
    </p:spTree>
    <p:extLst>
      <p:ext uri="{BB962C8B-B14F-4D97-AF65-F5344CB8AC3E}">
        <p14:creationId xmlns:p14="http://schemas.microsoft.com/office/powerpoint/2010/main" val="3898447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28B9A5-2D95-4485-A9AF-ABF3FFA01027}" type="datetimeFigureOut">
              <a:rPr lang="en-US" smtClean="0"/>
              <a:t>1/17/2024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467362-4590-4396-A9B4-1B0027726334}" type="slidenum">
              <a:rPr lang="en-US" smtClean="0"/>
              <a:t>‹#›</a:t>
            </a:fld>
            <a:endParaRPr lang="en-US"/>
          </a:p>
        </p:txBody>
      </p:sp>
    </p:spTree>
    <p:extLst>
      <p:ext uri="{BB962C8B-B14F-4D97-AF65-F5344CB8AC3E}">
        <p14:creationId xmlns:p14="http://schemas.microsoft.com/office/powerpoint/2010/main" val="3751345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5F28B9A5-2D95-4485-A9AF-ABF3FFA01027}" type="datetimeFigureOut">
              <a:rPr lang="en-US" smtClean="0"/>
              <a:t>1/17/2024</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00467362-4590-4396-A9B4-1B0027726334}" type="slidenum">
              <a:rPr lang="en-US" smtClean="0"/>
              <a:t>‹#›</a:t>
            </a:fld>
            <a:endParaRPr lang="en-US"/>
          </a:p>
        </p:txBody>
      </p:sp>
    </p:spTree>
    <p:extLst>
      <p:ext uri="{BB962C8B-B14F-4D97-AF65-F5344CB8AC3E}">
        <p14:creationId xmlns:p14="http://schemas.microsoft.com/office/powerpoint/2010/main" val="3360350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F28B9A5-2D95-4485-A9AF-ABF3FFA01027}" type="datetimeFigureOut">
              <a:rPr lang="en-US" smtClean="0"/>
              <a:t>1/17/2024</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00467362-4590-4396-A9B4-1B0027726334}" type="slidenum">
              <a:rPr lang="en-US" smtClean="0"/>
              <a:t>‹#›</a:t>
            </a:fld>
            <a:endParaRPr lang="en-US"/>
          </a:p>
        </p:txBody>
      </p:sp>
    </p:spTree>
    <p:extLst>
      <p:ext uri="{BB962C8B-B14F-4D97-AF65-F5344CB8AC3E}">
        <p14:creationId xmlns:p14="http://schemas.microsoft.com/office/powerpoint/2010/main" val="3490232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5F28B9A5-2D95-4485-A9AF-ABF3FFA01027}" type="datetimeFigureOut">
              <a:rPr lang="en-US" smtClean="0"/>
              <a:t>1/17/2024</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00467362-4590-4396-A9B4-1B0027726334}" type="slidenum">
              <a:rPr lang="en-US" smtClean="0"/>
              <a:t>‹#›</a:t>
            </a:fld>
            <a:endParaRPr lang="en-US"/>
          </a:p>
        </p:txBody>
      </p:sp>
    </p:spTree>
    <p:extLst>
      <p:ext uri="{BB962C8B-B14F-4D97-AF65-F5344CB8AC3E}">
        <p14:creationId xmlns:p14="http://schemas.microsoft.com/office/powerpoint/2010/main" val="3171883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28B9A5-2D95-4485-A9AF-ABF3FFA01027}" type="datetimeFigureOut">
              <a:rPr lang="en-US" smtClean="0"/>
              <a:t>1/17/2024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467362-4590-4396-A9B4-1B0027726334}" type="slidenum">
              <a:rPr lang="en-US" smtClean="0"/>
              <a:t>‹#›</a:t>
            </a:fld>
            <a:endParaRPr lang="en-US"/>
          </a:p>
        </p:txBody>
      </p:sp>
    </p:spTree>
    <p:extLst>
      <p:ext uri="{BB962C8B-B14F-4D97-AF65-F5344CB8AC3E}">
        <p14:creationId xmlns:p14="http://schemas.microsoft.com/office/powerpoint/2010/main" val="2912624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F28B9A5-2D95-4485-A9AF-ABF3FFA01027}" type="datetimeFigureOut">
              <a:rPr lang="en-US" smtClean="0"/>
              <a:t>1/17/2024</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00467362-4590-4396-A9B4-1B0027726334}" type="slidenum">
              <a:rPr lang="en-US" smtClean="0"/>
              <a:t>‹#›</a:t>
            </a:fld>
            <a:endParaRPr lang="en-US"/>
          </a:p>
        </p:txBody>
      </p:sp>
    </p:spTree>
    <p:extLst>
      <p:ext uri="{BB962C8B-B14F-4D97-AF65-F5344CB8AC3E}">
        <p14:creationId xmlns:p14="http://schemas.microsoft.com/office/powerpoint/2010/main" val="303198775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merucounty@meru.go.k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CBB5C-DA43-6223-06C4-58CEAA50FE5B}"/>
              </a:ext>
            </a:extLst>
          </p:cNvPr>
          <p:cNvSpPr>
            <a:spLocks noGrp="1"/>
          </p:cNvSpPr>
          <p:nvPr>
            <p:ph type="ctrTitle"/>
          </p:nvPr>
        </p:nvSpPr>
        <p:spPr/>
        <p:txBody>
          <a:bodyPr/>
          <a:lstStyle/>
          <a:p>
            <a:r>
              <a:rPr lang="en-US" dirty="0"/>
              <a:t>CITIZEN BUDGET</a:t>
            </a:r>
            <a:br>
              <a:rPr lang="en-US" dirty="0"/>
            </a:br>
            <a:endParaRPr lang="en-US" dirty="0"/>
          </a:p>
        </p:txBody>
      </p:sp>
      <p:sp>
        <p:nvSpPr>
          <p:cNvPr id="3" name="Subtitle 2">
            <a:extLst>
              <a:ext uri="{FF2B5EF4-FFF2-40B4-BE49-F238E27FC236}">
                <a16:creationId xmlns:a16="http://schemas.microsoft.com/office/drawing/2014/main" id="{7AFB4C46-F107-CA8B-C272-CB1A5D7671F3}"/>
              </a:ext>
            </a:extLst>
          </p:cNvPr>
          <p:cNvSpPr>
            <a:spLocks noGrp="1"/>
          </p:cNvSpPr>
          <p:nvPr>
            <p:ph type="subTitle" idx="1"/>
          </p:nvPr>
        </p:nvSpPr>
        <p:spPr/>
        <p:txBody>
          <a:bodyPr/>
          <a:lstStyle/>
          <a:p>
            <a:r>
              <a:rPr lang="en-US" dirty="0"/>
              <a:t>Budget presented to the public for </a:t>
            </a:r>
            <a:r>
              <a:rPr lang="en-US" dirty="0" err="1"/>
              <a:t>fy</a:t>
            </a:r>
            <a:r>
              <a:rPr lang="en-US" dirty="0"/>
              <a:t> 2023/24</a:t>
            </a:r>
          </a:p>
        </p:txBody>
      </p:sp>
    </p:spTree>
    <p:extLst>
      <p:ext uri="{BB962C8B-B14F-4D97-AF65-F5344CB8AC3E}">
        <p14:creationId xmlns:p14="http://schemas.microsoft.com/office/powerpoint/2010/main" val="2950177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1BFDF-D316-D5F9-DE39-F3AB3FBA4C89}"/>
              </a:ext>
            </a:extLst>
          </p:cNvPr>
          <p:cNvSpPr>
            <a:spLocks noGrp="1"/>
          </p:cNvSpPr>
          <p:nvPr>
            <p:ph type="title"/>
          </p:nvPr>
        </p:nvSpPr>
        <p:spPr/>
        <p:txBody>
          <a:bodyPr/>
          <a:lstStyle/>
          <a:p>
            <a:r>
              <a:rPr lang="en-US" dirty="0"/>
              <a:t>LEGAL FRAMEWORK</a:t>
            </a:r>
          </a:p>
        </p:txBody>
      </p:sp>
      <p:sp>
        <p:nvSpPr>
          <p:cNvPr id="3" name="Text Placeholder 2">
            <a:extLst>
              <a:ext uri="{FF2B5EF4-FFF2-40B4-BE49-F238E27FC236}">
                <a16:creationId xmlns:a16="http://schemas.microsoft.com/office/drawing/2014/main" id="{B39AF21E-EFE5-AF67-B122-D914745A5EAF}"/>
              </a:ext>
            </a:extLst>
          </p:cNvPr>
          <p:cNvSpPr>
            <a:spLocks noGrp="1"/>
          </p:cNvSpPr>
          <p:nvPr>
            <p:ph type="body" sz="half" idx="2"/>
          </p:nvPr>
        </p:nvSpPr>
        <p:spPr>
          <a:xfrm>
            <a:off x="1154954" y="2610196"/>
            <a:ext cx="8825659" cy="1288473"/>
          </a:xfrm>
        </p:spPr>
        <p:txBody>
          <a:bodyPr>
            <a:normAutofit fontScale="92500" lnSpcReduction="10000"/>
          </a:bodyPr>
          <a:lstStyle/>
          <a:p>
            <a:r>
              <a:rPr lang="en-US" sz="1800" dirty="0">
                <a:effectLst/>
                <a:latin typeface="Georgia" panose="02040502050405020303" pitchFamily="18" charset="0"/>
                <a:ea typeface="Calibri" panose="020F0502020204030204" pitchFamily="34" charset="0"/>
                <a:cs typeface="Times New Roman" panose="02020603050405020304" pitchFamily="18" charset="0"/>
              </a:rPr>
              <a:t>Pursuant to the requirements of the constitution of Kenya 2010, the County Governments Act NO. 17 of 2012 Section 105, Public Finance Management Act 2012 Section 125(2) and The Urban Areas and Cities Act No. 13 of 2011 ; guides the consultations and deliberations that empowers the Municipal Board to engage the citizens on matters finance management, development and flora of the municipality.</a:t>
            </a:r>
          </a:p>
          <a:p>
            <a:endParaRPr lang="en-US" dirty="0"/>
          </a:p>
        </p:txBody>
      </p:sp>
    </p:spTree>
    <p:extLst>
      <p:ext uri="{BB962C8B-B14F-4D97-AF65-F5344CB8AC3E}">
        <p14:creationId xmlns:p14="http://schemas.microsoft.com/office/powerpoint/2010/main" val="3445087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20924-5B4E-8862-ABE4-1BF973D0C4C4}"/>
              </a:ext>
            </a:extLst>
          </p:cNvPr>
          <p:cNvSpPr>
            <a:spLocks noGrp="1"/>
          </p:cNvSpPr>
          <p:nvPr>
            <p:ph type="title"/>
          </p:nvPr>
        </p:nvSpPr>
        <p:spPr>
          <a:xfrm>
            <a:off x="838200" y="98855"/>
            <a:ext cx="10515600" cy="543696"/>
          </a:xfrm>
        </p:spPr>
        <p:txBody>
          <a:bodyPr>
            <a:normAutofit fontScale="90000"/>
          </a:bodyPr>
          <a:lstStyle/>
          <a:p>
            <a:r>
              <a:rPr lang="en-US" dirty="0"/>
              <a:t>Local Budget Process</a:t>
            </a:r>
          </a:p>
        </p:txBody>
      </p:sp>
      <p:sp>
        <p:nvSpPr>
          <p:cNvPr id="3" name="Content Placeholder 2">
            <a:extLst>
              <a:ext uri="{FF2B5EF4-FFF2-40B4-BE49-F238E27FC236}">
                <a16:creationId xmlns:a16="http://schemas.microsoft.com/office/drawing/2014/main" id="{9E1FE9FA-A32E-9BAF-9EF5-78891240F198}"/>
              </a:ext>
            </a:extLst>
          </p:cNvPr>
          <p:cNvSpPr>
            <a:spLocks noGrp="1"/>
          </p:cNvSpPr>
          <p:nvPr>
            <p:ph idx="1"/>
          </p:nvPr>
        </p:nvSpPr>
        <p:spPr>
          <a:xfrm>
            <a:off x="838200" y="642551"/>
            <a:ext cx="10515600" cy="2533135"/>
          </a:xfrm>
        </p:spPr>
        <p:txBody>
          <a:bodyPr>
            <a:normAutofit fontScale="70000" lnSpcReduction="20000"/>
          </a:bodyPr>
          <a:lstStyle/>
          <a:p>
            <a:pPr marL="457200" indent="0">
              <a:lnSpc>
                <a:spcPct val="150000"/>
              </a:lnSpc>
              <a:buClrTx/>
              <a:buFont typeface="Arial" panose="020B0604020202020204" pitchFamily="34" charset="0"/>
              <a:buNone/>
              <a:defRPr/>
            </a:pPr>
            <a:r>
              <a:rPr lang="en-US" sz="2000" cap="none" spc="45" dirty="0">
                <a:solidFill>
                  <a:srgbClr val="000000"/>
                </a:solidFill>
                <a:latin typeface="Arial" panose="020B0604020202020204" pitchFamily="34" charset="0"/>
                <a:ea typeface="Times New Roman" panose="02020603050405020304" pitchFamily="18" charset="0"/>
                <a:cs typeface="Arial" panose="020B0604020202020204" pitchFamily="34" charset="0"/>
              </a:rPr>
              <a:t>This guidelines is prepared in accordance with section 128 of Public Finance Management Act 2012, section 2 which requires the County Executive Committee for Finance to issue a circular outlining the guidelines to be followed by all County entities on the budget process not later than the 3oth August of each year. Incorporated annual budget calendar for National Treasury and County Government </a:t>
            </a:r>
          </a:p>
          <a:p>
            <a:pPr marL="457200" indent="0">
              <a:lnSpc>
                <a:spcPct val="150000"/>
              </a:lnSpc>
              <a:buClrTx/>
              <a:buFont typeface="Arial" panose="020B0604020202020204" pitchFamily="34" charset="0"/>
              <a:buNone/>
              <a:defRPr/>
            </a:pPr>
            <a:r>
              <a:rPr lang="en-US" sz="2000" cap="none" spc="45" dirty="0">
                <a:solidFill>
                  <a:srgbClr val="000000"/>
                </a:solidFill>
                <a:latin typeface="Arial" panose="020B0604020202020204" pitchFamily="34" charset="0"/>
                <a:ea typeface="Times New Roman" panose="02020603050405020304" pitchFamily="18" charset="0"/>
                <a:cs typeface="Arial" panose="020B0604020202020204" pitchFamily="34" charset="0"/>
              </a:rPr>
              <a:t>NB:	Kindly note that Municipal Budget consultations will be held on </a:t>
            </a:r>
            <a:r>
              <a:rPr lang="en-US" sz="2000" b="1" cap="none" spc="45" dirty="0">
                <a:solidFill>
                  <a:srgbClr val="000000"/>
                </a:solidFill>
                <a:latin typeface="Arial" panose="020B0604020202020204" pitchFamily="34" charset="0"/>
                <a:ea typeface="Times New Roman" panose="02020603050405020304" pitchFamily="18" charset="0"/>
                <a:cs typeface="Arial" panose="020B0604020202020204" pitchFamily="34" charset="0"/>
              </a:rPr>
              <a:t>24</a:t>
            </a:r>
            <a:r>
              <a:rPr lang="en-US" sz="2000" b="1" cap="none" spc="45" baseline="30000" dirty="0">
                <a:solidFill>
                  <a:srgbClr val="000000"/>
                </a:solidFill>
                <a:latin typeface="Arial" panose="020B0604020202020204" pitchFamily="34" charset="0"/>
                <a:ea typeface="Times New Roman" panose="02020603050405020304" pitchFamily="18" charset="0"/>
                <a:cs typeface="Arial" panose="020B0604020202020204" pitchFamily="34" charset="0"/>
              </a:rPr>
              <a:t>th</a:t>
            </a:r>
            <a:r>
              <a:rPr lang="en-US" sz="2000" b="1" cap="none" spc="45" dirty="0">
                <a:solidFill>
                  <a:srgbClr val="000000"/>
                </a:solidFill>
                <a:latin typeface="Arial" panose="020B0604020202020204" pitchFamily="34" charset="0"/>
                <a:ea typeface="Times New Roman" panose="02020603050405020304" pitchFamily="18" charset="0"/>
                <a:cs typeface="Arial" panose="020B0604020202020204" pitchFamily="34" charset="0"/>
              </a:rPr>
              <a:t> April, 2023 at </a:t>
            </a:r>
            <a:r>
              <a:rPr lang="en-US" sz="2000" b="1" cap="none" spc="45" dirty="0" err="1">
                <a:solidFill>
                  <a:srgbClr val="000000"/>
                </a:solidFill>
                <a:latin typeface="Arial" panose="020B0604020202020204" pitchFamily="34" charset="0"/>
                <a:ea typeface="Times New Roman" panose="02020603050405020304" pitchFamily="18" charset="0"/>
                <a:cs typeface="Arial" panose="020B0604020202020204" pitchFamily="34" charset="0"/>
              </a:rPr>
              <a:t>Gitoro</a:t>
            </a:r>
            <a:r>
              <a:rPr lang="en-US" sz="2000" b="1" cap="none" spc="45" dirty="0">
                <a:solidFill>
                  <a:srgbClr val="000000"/>
                </a:solidFill>
                <a:latin typeface="Arial" panose="020B0604020202020204" pitchFamily="34" charset="0"/>
                <a:ea typeface="Times New Roman" panose="02020603050405020304" pitchFamily="18" charset="0"/>
                <a:cs typeface="Arial" panose="020B0604020202020204" pitchFamily="34" charset="0"/>
              </a:rPr>
              <a:t> Conference Centre</a:t>
            </a:r>
            <a:r>
              <a:rPr lang="en-US" sz="2000" cap="none" spc="45" dirty="0">
                <a:solidFill>
                  <a:srgbClr val="000000"/>
                </a:solidFill>
                <a:latin typeface="Arial" panose="020B0604020202020204" pitchFamily="34" charset="0"/>
                <a:ea typeface="Times New Roman" panose="02020603050405020304" pitchFamily="18" charset="0"/>
                <a:cs typeface="Arial" panose="020B0604020202020204" pitchFamily="34" charset="0"/>
              </a:rPr>
              <a:t>.</a:t>
            </a:r>
          </a:p>
          <a:p>
            <a:pPr marL="457200" indent="0">
              <a:lnSpc>
                <a:spcPct val="150000"/>
              </a:lnSpc>
              <a:buClrTx/>
              <a:buFont typeface="Arial" panose="020B0604020202020204" pitchFamily="34" charset="0"/>
              <a:buNone/>
              <a:defRPr/>
            </a:pPr>
            <a:r>
              <a:rPr lang="en-US" sz="2000" kern="100" spc="45" dirty="0">
                <a:solidFill>
                  <a:srgbClr val="000000"/>
                </a:solidFill>
                <a:latin typeface="Arial" panose="020B0604020202020204" pitchFamily="34" charset="0"/>
                <a:ea typeface="Times New Roman" panose="02020603050405020304" pitchFamily="18" charset="0"/>
                <a:cs typeface="Arial" panose="020B0604020202020204" pitchFamily="34" charset="0"/>
              </a:rPr>
              <a:t>THE CALENDAR – KEY DATES.</a:t>
            </a:r>
          </a:p>
          <a:p>
            <a:pPr marL="457200" indent="0">
              <a:lnSpc>
                <a:spcPct val="150000"/>
              </a:lnSpc>
              <a:buClrTx/>
              <a:buFont typeface="Arial" panose="020B0604020202020204" pitchFamily="34" charset="0"/>
              <a:buNone/>
              <a:defRPr/>
            </a:pPr>
            <a:r>
              <a:rPr lang="en-US" sz="1800" b="1" i="0" u="none" strike="noStrike" kern="1200" dirty="0">
                <a:solidFill>
                  <a:srgbClr val="FFFFFF"/>
                </a:solidFill>
                <a:effectLst/>
                <a:latin typeface="Candara" panose="020E0502030303020204" pitchFamily="34" charset="0"/>
              </a:rPr>
              <a:t>Date</a:t>
            </a:r>
            <a:endParaRPr lang="en-US" sz="1800" b="0" i="0" u="none" strike="noStrike" dirty="0">
              <a:effectLst/>
              <a:latin typeface="Arial" panose="020B0604020202020204" pitchFamily="34" charset="0"/>
            </a:endParaRPr>
          </a:p>
          <a:p>
            <a:pPr marL="457200" indent="0">
              <a:lnSpc>
                <a:spcPct val="150000"/>
              </a:lnSpc>
              <a:buClrTx/>
              <a:buFont typeface="Arial" panose="020B0604020202020204" pitchFamily="34" charset="0"/>
              <a:buNone/>
              <a:defRPr/>
            </a:pPr>
            <a:endParaRPr lang="en-US" sz="2000" kern="100" cap="none" dirty="0">
              <a:latin typeface="Arial" panose="020B0604020202020204" pitchFamily="34" charset="0"/>
              <a:ea typeface="Times New Roman" panose="02020603050405020304" pitchFamily="18" charset="0"/>
              <a:cs typeface="Arial" panose="020B0604020202020204" pitchFamily="34" charset="0"/>
            </a:endParaRPr>
          </a:p>
          <a:p>
            <a:endParaRPr lang="en-US" dirty="0"/>
          </a:p>
        </p:txBody>
      </p:sp>
      <p:graphicFrame>
        <p:nvGraphicFramePr>
          <p:cNvPr id="4" name="Content Placeholder 7">
            <a:extLst>
              <a:ext uri="{FF2B5EF4-FFF2-40B4-BE49-F238E27FC236}">
                <a16:creationId xmlns:a16="http://schemas.microsoft.com/office/drawing/2014/main" id="{B916EAE1-624B-AE20-0246-3D339AD2F345}"/>
              </a:ext>
            </a:extLst>
          </p:cNvPr>
          <p:cNvGraphicFramePr>
            <a:graphicFrameLocks/>
          </p:cNvGraphicFramePr>
          <p:nvPr>
            <p:extLst>
              <p:ext uri="{D42A27DB-BD31-4B8C-83A1-F6EECF244321}">
                <p14:modId xmlns:p14="http://schemas.microsoft.com/office/powerpoint/2010/main" val="2455547685"/>
              </p:ext>
            </p:extLst>
          </p:nvPr>
        </p:nvGraphicFramePr>
        <p:xfrm>
          <a:off x="1652588" y="2922373"/>
          <a:ext cx="4443412" cy="3535600"/>
        </p:xfrm>
        <a:graphic>
          <a:graphicData uri="http://schemas.openxmlformats.org/drawingml/2006/table">
            <a:tbl>
              <a:tblPr firstRow="1" bandRow="1">
                <a:tableStyleId>{5C22544A-7EE6-4342-B048-85BDC9FD1C3A}</a:tableStyleId>
              </a:tblPr>
              <a:tblGrid>
                <a:gridCol w="1805862">
                  <a:extLst>
                    <a:ext uri="{9D8B030D-6E8A-4147-A177-3AD203B41FA5}">
                      <a16:colId xmlns:a16="http://schemas.microsoft.com/office/drawing/2014/main" val="20000"/>
                    </a:ext>
                  </a:extLst>
                </a:gridCol>
                <a:gridCol w="2637550">
                  <a:extLst>
                    <a:ext uri="{9D8B030D-6E8A-4147-A177-3AD203B41FA5}">
                      <a16:colId xmlns:a16="http://schemas.microsoft.com/office/drawing/2014/main" val="20001"/>
                    </a:ext>
                  </a:extLst>
                </a:gridCol>
              </a:tblGrid>
              <a:tr h="262587">
                <a:tc>
                  <a:txBody>
                    <a:bodyPr/>
                    <a:lstStyle/>
                    <a:p>
                      <a:r>
                        <a:rPr lang="en-US" sz="1400" dirty="0"/>
                        <a:t>Date</a:t>
                      </a:r>
                    </a:p>
                  </a:txBody>
                  <a:tcPr marL="68588" marR="68588" marT="34285" marB="34285"/>
                </a:tc>
                <a:tc>
                  <a:txBody>
                    <a:bodyPr/>
                    <a:lstStyle/>
                    <a:p>
                      <a:r>
                        <a:rPr lang="en-US" sz="1400" dirty="0"/>
                        <a:t>Requirement</a:t>
                      </a:r>
                    </a:p>
                  </a:txBody>
                  <a:tcPr marL="68588" marR="68588" marT="34285" marB="34285"/>
                </a:tc>
                <a:extLst>
                  <a:ext uri="{0D108BD9-81ED-4DB2-BD59-A6C34878D82A}">
                    <a16:rowId xmlns:a16="http://schemas.microsoft.com/office/drawing/2014/main" val="10000"/>
                  </a:ext>
                </a:extLst>
              </a:tr>
              <a:tr h="461309">
                <a:tc>
                  <a:txBody>
                    <a:bodyPr/>
                    <a:lstStyle/>
                    <a:p>
                      <a:r>
                        <a:rPr lang="en-US" sz="1400" dirty="0"/>
                        <a:t>30</a:t>
                      </a:r>
                      <a:r>
                        <a:rPr lang="en-US" sz="1400" baseline="30000" dirty="0"/>
                        <a:t>TH</a:t>
                      </a:r>
                      <a:r>
                        <a:rPr lang="en-US" sz="1400" dirty="0"/>
                        <a:t> AUGUST</a:t>
                      </a:r>
                    </a:p>
                  </a:txBody>
                  <a:tcPr marL="68588" marR="68588" marT="34285" marB="34285"/>
                </a:tc>
                <a:tc>
                  <a:txBody>
                    <a:bodyPr/>
                    <a:lstStyle/>
                    <a:p>
                      <a:r>
                        <a:rPr lang="en-US" sz="1400" dirty="0"/>
                        <a:t>CS</a:t>
                      </a:r>
                      <a:r>
                        <a:rPr lang="en-US" sz="1400" baseline="0" dirty="0"/>
                        <a:t> National Treasury issues a </a:t>
                      </a:r>
                      <a:r>
                        <a:rPr lang="en-US" sz="1400" dirty="0"/>
                        <a:t>Budget Circular</a:t>
                      </a:r>
                    </a:p>
                  </a:txBody>
                  <a:tcPr marL="68588" marR="68588" marT="34285" marB="34285"/>
                </a:tc>
                <a:extLst>
                  <a:ext uri="{0D108BD9-81ED-4DB2-BD59-A6C34878D82A}">
                    <a16:rowId xmlns:a16="http://schemas.microsoft.com/office/drawing/2014/main" val="10001"/>
                  </a:ext>
                </a:extLst>
              </a:tr>
              <a:tr h="461309">
                <a:tc>
                  <a:txBody>
                    <a:bodyPr/>
                    <a:lstStyle/>
                    <a:p>
                      <a:r>
                        <a:rPr lang="en-US" sz="1400" dirty="0"/>
                        <a:t>SEPTEMBER</a:t>
                      </a:r>
                    </a:p>
                  </a:txBody>
                  <a:tcPr marL="68588" marR="68588" marT="34285" marB="34285"/>
                </a:tc>
                <a:tc>
                  <a:txBody>
                    <a:bodyPr/>
                    <a:lstStyle/>
                    <a:p>
                      <a:r>
                        <a:rPr lang="en-US" sz="1400" dirty="0"/>
                        <a:t>Review</a:t>
                      </a:r>
                      <a:r>
                        <a:rPr lang="en-US" sz="1400" baseline="0" dirty="0"/>
                        <a:t> and update of </a:t>
                      </a:r>
                      <a:r>
                        <a:rPr lang="en-US" altLang="en-US" sz="1400" dirty="0"/>
                        <a:t>medium-term budget plan</a:t>
                      </a:r>
                      <a:endParaRPr lang="en-US" sz="1400" dirty="0"/>
                    </a:p>
                  </a:txBody>
                  <a:tcPr marL="68588" marR="68588" marT="34285" marB="34285"/>
                </a:tc>
                <a:extLst>
                  <a:ext uri="{0D108BD9-81ED-4DB2-BD59-A6C34878D82A}">
                    <a16:rowId xmlns:a16="http://schemas.microsoft.com/office/drawing/2014/main" val="10002"/>
                  </a:ext>
                </a:extLst>
              </a:tr>
              <a:tr h="461309">
                <a:tc>
                  <a:txBody>
                    <a:bodyPr/>
                    <a:lstStyle/>
                    <a:p>
                      <a:r>
                        <a:rPr lang="en-US" sz="1400" dirty="0"/>
                        <a:t>30</a:t>
                      </a:r>
                      <a:r>
                        <a:rPr lang="en-US" sz="1400" baseline="30000" dirty="0"/>
                        <a:t>TH</a:t>
                      </a:r>
                      <a:r>
                        <a:rPr lang="en-US" sz="1400" baseline="0" dirty="0"/>
                        <a:t> SEPTEMBER</a:t>
                      </a:r>
                      <a:endParaRPr lang="en-US" sz="1400" dirty="0"/>
                    </a:p>
                  </a:txBody>
                  <a:tcPr marL="68588" marR="68588" marT="34285" marB="34285"/>
                </a:tc>
                <a:tc>
                  <a:txBody>
                    <a:bodyPr/>
                    <a:lstStyle/>
                    <a:p>
                      <a:r>
                        <a:rPr lang="en-US" sz="1400" dirty="0"/>
                        <a:t>BROP submitted to</a:t>
                      </a:r>
                      <a:r>
                        <a:rPr lang="en-US" sz="1400" baseline="0" dirty="0"/>
                        <a:t> Cabinet and Parliament</a:t>
                      </a:r>
                      <a:endParaRPr lang="en-US" sz="1400" dirty="0"/>
                    </a:p>
                  </a:txBody>
                  <a:tcPr marL="68588" marR="68588" marT="34285" marB="34285"/>
                </a:tc>
                <a:extLst>
                  <a:ext uri="{0D108BD9-81ED-4DB2-BD59-A6C34878D82A}">
                    <a16:rowId xmlns:a16="http://schemas.microsoft.com/office/drawing/2014/main" val="10003"/>
                  </a:ext>
                </a:extLst>
              </a:tr>
              <a:tr h="461309">
                <a:tc>
                  <a:txBody>
                    <a:bodyPr/>
                    <a:lstStyle/>
                    <a:p>
                      <a:r>
                        <a:rPr lang="en-US" sz="1400" dirty="0"/>
                        <a:t>15</a:t>
                      </a:r>
                      <a:r>
                        <a:rPr lang="en-US" sz="1400" baseline="30000" dirty="0"/>
                        <a:t>TH</a:t>
                      </a:r>
                      <a:r>
                        <a:rPr lang="en-US" sz="1400" baseline="0" dirty="0"/>
                        <a:t> FEBRUARY</a:t>
                      </a:r>
                      <a:endParaRPr lang="en-US" sz="1400" dirty="0"/>
                    </a:p>
                  </a:txBody>
                  <a:tcPr marL="68588" marR="68588" marT="34285" marB="34285"/>
                </a:tc>
                <a:tc>
                  <a:txBody>
                    <a:bodyPr/>
                    <a:lstStyle/>
                    <a:p>
                      <a:r>
                        <a:rPr lang="en-US" sz="1400" dirty="0"/>
                        <a:t>BPS,</a:t>
                      </a:r>
                      <a:r>
                        <a:rPr lang="en-US" sz="1400" baseline="0" dirty="0"/>
                        <a:t> DORB, CARB, MTDMS submitted to Parliament</a:t>
                      </a:r>
                    </a:p>
                  </a:txBody>
                  <a:tcPr marL="68588" marR="68588" marT="34285" marB="34285"/>
                </a:tc>
                <a:extLst>
                  <a:ext uri="{0D108BD9-81ED-4DB2-BD59-A6C34878D82A}">
                    <a16:rowId xmlns:a16="http://schemas.microsoft.com/office/drawing/2014/main" val="10004"/>
                  </a:ext>
                </a:extLst>
              </a:tr>
              <a:tr h="262587">
                <a:tc>
                  <a:txBody>
                    <a:bodyPr/>
                    <a:lstStyle/>
                    <a:p>
                      <a:r>
                        <a:rPr lang="en-US" sz="1400" dirty="0"/>
                        <a:t>30</a:t>
                      </a:r>
                      <a:r>
                        <a:rPr lang="en-US" sz="1400" baseline="30000" dirty="0"/>
                        <a:t>TH</a:t>
                      </a:r>
                      <a:r>
                        <a:rPr lang="en-US" sz="1400" dirty="0"/>
                        <a:t> APRIL</a:t>
                      </a:r>
                    </a:p>
                  </a:txBody>
                  <a:tcPr marL="68588" marR="68588" marT="34285" marB="34285"/>
                </a:tc>
                <a:tc>
                  <a:txBody>
                    <a:bodyPr/>
                    <a:lstStyle/>
                    <a:p>
                      <a:r>
                        <a:rPr lang="en-US" sz="1400" baseline="0" dirty="0"/>
                        <a:t>Budget Estimates submitted to NA</a:t>
                      </a:r>
                    </a:p>
                  </a:txBody>
                  <a:tcPr marL="68588" marR="68588" marT="34285" marB="34285"/>
                </a:tc>
                <a:extLst>
                  <a:ext uri="{0D108BD9-81ED-4DB2-BD59-A6C34878D82A}">
                    <a16:rowId xmlns:a16="http://schemas.microsoft.com/office/drawing/2014/main" val="10005"/>
                  </a:ext>
                </a:extLst>
              </a:tr>
              <a:tr h="262587">
                <a:tc>
                  <a:txBody>
                    <a:bodyPr/>
                    <a:lstStyle/>
                    <a:p>
                      <a:r>
                        <a:rPr lang="en-US" sz="1400" dirty="0"/>
                        <a:t>30</a:t>
                      </a:r>
                      <a:r>
                        <a:rPr lang="en-US" sz="1400" baseline="30000" dirty="0"/>
                        <a:t>TH</a:t>
                      </a:r>
                      <a:r>
                        <a:rPr lang="en-US" sz="1400" dirty="0"/>
                        <a:t> JUNE</a:t>
                      </a:r>
                    </a:p>
                  </a:txBody>
                  <a:tcPr marL="68588" marR="68588" marT="34285" marB="34285"/>
                </a:tc>
                <a:tc>
                  <a:txBody>
                    <a:bodyPr/>
                    <a:lstStyle/>
                    <a:p>
                      <a:r>
                        <a:rPr lang="en-US" sz="1400" baseline="0" dirty="0"/>
                        <a:t>Budget Estimates Approval by NA</a:t>
                      </a:r>
                    </a:p>
                  </a:txBody>
                  <a:tcPr marL="68588" marR="68588" marT="34285" marB="34285"/>
                </a:tc>
                <a:extLst>
                  <a:ext uri="{0D108BD9-81ED-4DB2-BD59-A6C34878D82A}">
                    <a16:rowId xmlns:a16="http://schemas.microsoft.com/office/drawing/2014/main" val="10006"/>
                  </a:ext>
                </a:extLst>
              </a:tr>
              <a:tr h="262587">
                <a:tc>
                  <a:txBody>
                    <a:bodyPr/>
                    <a:lstStyle/>
                    <a:p>
                      <a:r>
                        <a:rPr lang="en-US" sz="1400" dirty="0"/>
                        <a:t>By</a:t>
                      </a:r>
                      <a:r>
                        <a:rPr lang="en-US" sz="1400" baseline="0" dirty="0"/>
                        <a:t> 30</a:t>
                      </a:r>
                      <a:r>
                        <a:rPr lang="en-US" sz="1400" baseline="30000" dirty="0"/>
                        <a:t>TH</a:t>
                      </a:r>
                      <a:r>
                        <a:rPr lang="en-US" sz="1400" baseline="0" dirty="0"/>
                        <a:t> SEPTEMBER</a:t>
                      </a:r>
                      <a:endParaRPr lang="en-US" sz="1400" dirty="0"/>
                    </a:p>
                  </a:txBody>
                  <a:tcPr marL="68588" marR="68588" marT="34285" marB="34285"/>
                </a:tc>
                <a:tc>
                  <a:txBody>
                    <a:bodyPr/>
                    <a:lstStyle/>
                    <a:p>
                      <a:r>
                        <a:rPr lang="en-US" sz="1400" baseline="0" dirty="0"/>
                        <a:t>NA approves Finance Bill</a:t>
                      </a:r>
                    </a:p>
                  </a:txBody>
                  <a:tcPr marL="68588" marR="68588" marT="34285" marB="34285"/>
                </a:tc>
                <a:extLst>
                  <a:ext uri="{0D108BD9-81ED-4DB2-BD59-A6C34878D82A}">
                    <a16:rowId xmlns:a16="http://schemas.microsoft.com/office/drawing/2014/main" val="10007"/>
                  </a:ext>
                </a:extLst>
              </a:tr>
            </a:tbl>
          </a:graphicData>
        </a:graphic>
      </p:graphicFrame>
      <p:graphicFrame>
        <p:nvGraphicFramePr>
          <p:cNvPr id="5" name="Content Placeholder 9">
            <a:extLst>
              <a:ext uri="{FF2B5EF4-FFF2-40B4-BE49-F238E27FC236}">
                <a16:creationId xmlns:a16="http://schemas.microsoft.com/office/drawing/2014/main" id="{48F8465C-9099-DE5F-74CB-9B7507CF823A}"/>
              </a:ext>
            </a:extLst>
          </p:cNvPr>
          <p:cNvGraphicFramePr>
            <a:graphicFrameLocks/>
          </p:cNvGraphicFramePr>
          <p:nvPr>
            <p:extLst>
              <p:ext uri="{D42A27DB-BD31-4B8C-83A1-F6EECF244321}">
                <p14:modId xmlns:p14="http://schemas.microsoft.com/office/powerpoint/2010/main" val="85699763"/>
              </p:ext>
            </p:extLst>
          </p:nvPr>
        </p:nvGraphicFramePr>
        <p:xfrm>
          <a:off x="6232740" y="2922373"/>
          <a:ext cx="4491037" cy="3879247"/>
        </p:xfrm>
        <a:graphic>
          <a:graphicData uri="http://schemas.openxmlformats.org/drawingml/2006/table">
            <a:tbl>
              <a:tblPr firstRow="1" bandRow="1">
                <a:tableStyleId>{5C22544A-7EE6-4342-B048-85BDC9FD1C3A}</a:tableStyleId>
              </a:tblPr>
              <a:tblGrid>
                <a:gridCol w="1690319">
                  <a:extLst>
                    <a:ext uri="{9D8B030D-6E8A-4147-A177-3AD203B41FA5}">
                      <a16:colId xmlns:a16="http://schemas.microsoft.com/office/drawing/2014/main" val="20000"/>
                    </a:ext>
                  </a:extLst>
                </a:gridCol>
                <a:gridCol w="2800718">
                  <a:extLst>
                    <a:ext uri="{9D8B030D-6E8A-4147-A177-3AD203B41FA5}">
                      <a16:colId xmlns:a16="http://schemas.microsoft.com/office/drawing/2014/main" val="20001"/>
                    </a:ext>
                  </a:extLst>
                </a:gridCol>
              </a:tblGrid>
              <a:tr h="302706">
                <a:tc>
                  <a:txBody>
                    <a:bodyPr/>
                    <a:lstStyle/>
                    <a:p>
                      <a:r>
                        <a:rPr lang="en-US" sz="1400" dirty="0"/>
                        <a:t>Date</a:t>
                      </a:r>
                    </a:p>
                  </a:txBody>
                  <a:tcPr marL="68573" marR="68573" marT="34289" marB="34289"/>
                </a:tc>
                <a:tc>
                  <a:txBody>
                    <a:bodyPr/>
                    <a:lstStyle/>
                    <a:p>
                      <a:r>
                        <a:rPr lang="en-US" sz="1400" dirty="0"/>
                        <a:t>Requirement</a:t>
                      </a:r>
                    </a:p>
                  </a:txBody>
                  <a:tcPr marL="68573" marR="68573" marT="34289" marB="34289"/>
                </a:tc>
                <a:extLst>
                  <a:ext uri="{0D108BD9-81ED-4DB2-BD59-A6C34878D82A}">
                    <a16:rowId xmlns:a16="http://schemas.microsoft.com/office/drawing/2014/main" val="10000"/>
                  </a:ext>
                </a:extLst>
              </a:tr>
              <a:tr h="53178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t>30</a:t>
                      </a:r>
                      <a:r>
                        <a:rPr lang="en-US" sz="1400" baseline="30000" dirty="0"/>
                        <a:t>TH</a:t>
                      </a:r>
                      <a:r>
                        <a:rPr lang="en-US" sz="1400" dirty="0"/>
                        <a:t> AUGUST</a:t>
                      </a:r>
                    </a:p>
                    <a:p>
                      <a:endParaRPr lang="en-US" sz="1400" dirty="0"/>
                    </a:p>
                  </a:txBody>
                  <a:tcPr marL="68573" marR="68573" marT="34289" marB="34289"/>
                </a:tc>
                <a:tc>
                  <a:txBody>
                    <a:bodyPr/>
                    <a:lstStyle/>
                    <a:p>
                      <a:r>
                        <a:rPr lang="en-US" sz="1400" dirty="0"/>
                        <a:t>CECM for Finance issues a Budget</a:t>
                      </a:r>
                      <a:r>
                        <a:rPr lang="en-US" sz="1400" baseline="0" dirty="0"/>
                        <a:t> Circular</a:t>
                      </a:r>
                      <a:endParaRPr lang="en-US" sz="1400" dirty="0"/>
                    </a:p>
                  </a:txBody>
                  <a:tcPr marL="68573" marR="68573" marT="34289" marB="34289"/>
                </a:tc>
                <a:extLst>
                  <a:ext uri="{0D108BD9-81ED-4DB2-BD59-A6C34878D82A}">
                    <a16:rowId xmlns:a16="http://schemas.microsoft.com/office/drawing/2014/main" val="10001"/>
                  </a:ext>
                </a:extLst>
              </a:tr>
              <a:tr h="302706">
                <a:tc>
                  <a:txBody>
                    <a:bodyPr/>
                    <a:lstStyle/>
                    <a:p>
                      <a:r>
                        <a:rPr lang="en-US" sz="1400" dirty="0"/>
                        <a:t>1</a:t>
                      </a:r>
                      <a:r>
                        <a:rPr lang="en-US" sz="1400" baseline="30000" dirty="0"/>
                        <a:t>st</a:t>
                      </a:r>
                      <a:r>
                        <a:rPr lang="en-US" sz="1400" dirty="0"/>
                        <a:t> SEPTEMBER</a:t>
                      </a:r>
                    </a:p>
                  </a:txBody>
                  <a:tcPr marL="68573" marR="68573" marT="34289" marB="34289"/>
                </a:tc>
                <a:tc>
                  <a:txBody>
                    <a:bodyPr/>
                    <a:lstStyle/>
                    <a:p>
                      <a:r>
                        <a:rPr lang="en-US" sz="1400" dirty="0"/>
                        <a:t>ADP submitted to County Assembly</a:t>
                      </a:r>
                    </a:p>
                  </a:txBody>
                  <a:tcPr marL="68573" marR="68573" marT="34289" marB="34289"/>
                </a:tc>
                <a:extLst>
                  <a:ext uri="{0D108BD9-81ED-4DB2-BD59-A6C34878D82A}">
                    <a16:rowId xmlns:a16="http://schemas.microsoft.com/office/drawing/2014/main" val="10002"/>
                  </a:ext>
                </a:extLst>
              </a:tr>
              <a:tr h="531783">
                <a:tc>
                  <a:txBody>
                    <a:bodyPr/>
                    <a:lstStyle/>
                    <a:p>
                      <a:r>
                        <a:rPr lang="en-US" sz="1400" dirty="0"/>
                        <a:t>30</a:t>
                      </a:r>
                      <a:r>
                        <a:rPr lang="en-US" sz="1400" baseline="30000" dirty="0"/>
                        <a:t>TH</a:t>
                      </a:r>
                      <a:r>
                        <a:rPr lang="en-US" sz="1400" baseline="0" dirty="0"/>
                        <a:t> SEPTEMBER</a:t>
                      </a:r>
                      <a:endParaRPr lang="en-US" sz="1400" dirty="0"/>
                    </a:p>
                  </a:txBody>
                  <a:tcPr marL="68573" marR="68573" marT="34289" marB="34289"/>
                </a:tc>
                <a:tc>
                  <a:txBody>
                    <a:bodyPr/>
                    <a:lstStyle/>
                    <a:p>
                      <a:r>
                        <a:rPr lang="en-US" sz="1400" dirty="0"/>
                        <a:t>CBROP</a:t>
                      </a:r>
                      <a:r>
                        <a:rPr lang="en-US" sz="1400" baseline="0" dirty="0"/>
                        <a:t> submitted to the Executive Committee and CA</a:t>
                      </a:r>
                      <a:endParaRPr lang="en-US" sz="1400" dirty="0"/>
                    </a:p>
                  </a:txBody>
                  <a:tcPr marL="68573" marR="68573" marT="34289" marB="34289"/>
                </a:tc>
                <a:extLst>
                  <a:ext uri="{0D108BD9-81ED-4DB2-BD59-A6C34878D82A}">
                    <a16:rowId xmlns:a16="http://schemas.microsoft.com/office/drawing/2014/main" val="10003"/>
                  </a:ext>
                </a:extLst>
              </a:tr>
              <a:tr h="531783">
                <a:tc>
                  <a:txBody>
                    <a:bodyPr/>
                    <a:lstStyle/>
                    <a:p>
                      <a:r>
                        <a:rPr lang="en-US" sz="1400" baseline="0" dirty="0"/>
                        <a:t>28</a:t>
                      </a:r>
                      <a:r>
                        <a:rPr lang="en-US" sz="1400" baseline="30000" dirty="0"/>
                        <a:t>TH</a:t>
                      </a:r>
                      <a:r>
                        <a:rPr lang="en-US" sz="1400" baseline="0" dirty="0"/>
                        <a:t> </a:t>
                      </a:r>
                      <a:r>
                        <a:rPr lang="en-US" sz="1400" dirty="0"/>
                        <a:t>FEBRUARY</a:t>
                      </a:r>
                    </a:p>
                  </a:txBody>
                  <a:tcPr marL="68573" marR="68573" marT="34289" marB="34289"/>
                </a:tc>
                <a:tc>
                  <a:txBody>
                    <a:bodyPr/>
                    <a:lstStyle/>
                    <a:p>
                      <a:r>
                        <a:rPr lang="en-US" sz="1400" dirty="0"/>
                        <a:t>CFSP,</a:t>
                      </a:r>
                      <a:r>
                        <a:rPr lang="en-US" sz="1400" baseline="0" dirty="0"/>
                        <a:t> MTDMS </a:t>
                      </a:r>
                      <a:r>
                        <a:rPr lang="en-US" sz="1400" dirty="0"/>
                        <a:t>submitted to County Assembly</a:t>
                      </a:r>
                    </a:p>
                  </a:txBody>
                  <a:tcPr marL="68573" marR="68573" marT="34289" marB="34289"/>
                </a:tc>
                <a:extLst>
                  <a:ext uri="{0D108BD9-81ED-4DB2-BD59-A6C34878D82A}">
                    <a16:rowId xmlns:a16="http://schemas.microsoft.com/office/drawing/2014/main" val="10004"/>
                  </a:ext>
                </a:extLst>
              </a:tr>
              <a:tr h="302706">
                <a:tc>
                  <a:txBody>
                    <a:bodyPr/>
                    <a:lstStyle/>
                    <a:p>
                      <a:r>
                        <a:rPr lang="en-US" sz="1400" dirty="0"/>
                        <a:t>30</a:t>
                      </a:r>
                      <a:r>
                        <a:rPr lang="en-US" sz="1400" baseline="30000" dirty="0"/>
                        <a:t>TH</a:t>
                      </a:r>
                      <a:r>
                        <a:rPr lang="en-US" sz="1400" dirty="0"/>
                        <a:t> APRIL</a:t>
                      </a:r>
                    </a:p>
                  </a:txBody>
                  <a:tcPr marL="68573" marR="68573" marT="34289" marB="34289"/>
                </a:tc>
                <a:tc>
                  <a:txBody>
                    <a:bodyPr/>
                    <a:lstStyle/>
                    <a:p>
                      <a:r>
                        <a:rPr lang="en-US" sz="1400" dirty="0"/>
                        <a:t>Budget Estimates submitted to CA</a:t>
                      </a:r>
                    </a:p>
                  </a:txBody>
                  <a:tcPr marL="68573" marR="68573" marT="34289" marB="34289"/>
                </a:tc>
                <a:extLst>
                  <a:ext uri="{0D108BD9-81ED-4DB2-BD59-A6C34878D82A}">
                    <a16:rowId xmlns:a16="http://schemas.microsoft.com/office/drawing/2014/main" val="10005"/>
                  </a:ext>
                </a:extLst>
              </a:tr>
              <a:tr h="302706">
                <a:tc>
                  <a:txBody>
                    <a:bodyPr/>
                    <a:lstStyle/>
                    <a:p>
                      <a:r>
                        <a:rPr lang="en-US" sz="1400" dirty="0"/>
                        <a:t>30</a:t>
                      </a:r>
                      <a:r>
                        <a:rPr lang="en-US" sz="1400" baseline="30000" dirty="0"/>
                        <a:t>TH</a:t>
                      </a:r>
                      <a:r>
                        <a:rPr lang="en-US" sz="1400" dirty="0"/>
                        <a:t> JUNE</a:t>
                      </a:r>
                    </a:p>
                  </a:txBody>
                  <a:tcPr marL="68573" marR="68573" marT="34289" marB="34289"/>
                </a:tc>
                <a:tc>
                  <a:txBody>
                    <a:bodyPr/>
                    <a:lstStyle/>
                    <a:p>
                      <a:r>
                        <a:rPr lang="en-US" sz="1400" dirty="0"/>
                        <a:t>Budget Estimates Approval by CA</a:t>
                      </a:r>
                    </a:p>
                  </a:txBody>
                  <a:tcPr marL="68573" marR="68573" marT="34289" marB="34289"/>
                </a:tc>
                <a:extLst>
                  <a:ext uri="{0D108BD9-81ED-4DB2-BD59-A6C34878D82A}">
                    <a16:rowId xmlns:a16="http://schemas.microsoft.com/office/drawing/2014/main" val="10006"/>
                  </a:ext>
                </a:extLst>
              </a:tr>
              <a:tr h="302706">
                <a:tc>
                  <a:txBody>
                    <a:bodyPr/>
                    <a:lstStyle/>
                    <a:p>
                      <a:r>
                        <a:rPr lang="en-US" sz="1400" dirty="0"/>
                        <a:t>BY 30</a:t>
                      </a:r>
                      <a:r>
                        <a:rPr lang="en-US" sz="1400" baseline="30000" dirty="0"/>
                        <a:t>TH</a:t>
                      </a:r>
                      <a:r>
                        <a:rPr lang="en-US" sz="1400" dirty="0"/>
                        <a:t> SEPTEMBER</a:t>
                      </a:r>
                    </a:p>
                  </a:txBody>
                  <a:tcPr marL="68573" marR="68573" marT="34289" marB="34289"/>
                </a:tc>
                <a:tc>
                  <a:txBody>
                    <a:bodyPr/>
                    <a:lstStyle/>
                    <a:p>
                      <a:r>
                        <a:rPr lang="en-US" sz="1400" dirty="0"/>
                        <a:t>CA</a:t>
                      </a:r>
                      <a:r>
                        <a:rPr lang="en-US" sz="1400" baseline="0" dirty="0"/>
                        <a:t> approves Finance Bill</a:t>
                      </a:r>
                      <a:endParaRPr lang="en-US" sz="1400" dirty="0"/>
                    </a:p>
                  </a:txBody>
                  <a:tcPr marL="68573" marR="68573" marT="34289" marB="34289"/>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987662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F0C43-5CD3-BB8D-AC35-0950717522D7}"/>
              </a:ext>
            </a:extLst>
          </p:cNvPr>
          <p:cNvSpPr>
            <a:spLocks noGrp="1"/>
          </p:cNvSpPr>
          <p:nvPr>
            <p:ph type="title"/>
          </p:nvPr>
        </p:nvSpPr>
        <p:spPr/>
        <p:txBody>
          <a:bodyPr/>
          <a:lstStyle/>
          <a:p>
            <a:r>
              <a:rPr lang="en-US" dirty="0"/>
              <a:t>REVENUE GENERATION FOR THE MUNICIPAL BUDGET</a:t>
            </a:r>
          </a:p>
        </p:txBody>
      </p:sp>
      <p:sp>
        <p:nvSpPr>
          <p:cNvPr id="3" name="Content Placeholder 2">
            <a:extLst>
              <a:ext uri="{FF2B5EF4-FFF2-40B4-BE49-F238E27FC236}">
                <a16:creationId xmlns:a16="http://schemas.microsoft.com/office/drawing/2014/main" id="{DCF11604-3351-FA12-823A-967AC37979FE}"/>
              </a:ext>
            </a:extLst>
          </p:cNvPr>
          <p:cNvSpPr>
            <a:spLocks noGrp="1"/>
          </p:cNvSpPr>
          <p:nvPr>
            <p:ph idx="1"/>
          </p:nvPr>
        </p:nvSpPr>
        <p:spPr/>
        <p:txBody>
          <a:bodyPr>
            <a:normAutofit/>
          </a:bodyPr>
          <a:lstStyle/>
          <a:p>
            <a:pPr marL="457200" indent="0">
              <a:lnSpc>
                <a:spcPct val="150000"/>
              </a:lnSpc>
              <a:buClrTx/>
              <a:buFont typeface="Arial" panose="020B0604020202020204" pitchFamily="34" charset="0"/>
              <a:buNone/>
              <a:defRPr/>
            </a:pPr>
            <a:r>
              <a:rPr lang="en-US" b="1" kern="0" spc="-10" dirty="0">
                <a:solidFill>
                  <a:srgbClr val="000000"/>
                </a:solidFill>
                <a:latin typeface="Arial" panose="020B0604020202020204" pitchFamily="34" charset="0"/>
                <a:ea typeface="Times New Roman" panose="02020603050405020304" pitchFamily="18" charset="0"/>
                <a:cs typeface="Arial" panose="020B0604020202020204" pitchFamily="34" charset="0"/>
              </a:rPr>
              <a:t>Meru Municipality generates revenue from the herein listed streams;</a:t>
            </a:r>
            <a:endParaRPr lang="en-US" sz="2000" cap="none" spc="2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457200" indent="0">
              <a:lnSpc>
                <a:spcPct val="150000"/>
              </a:lnSpc>
              <a:buClrTx/>
              <a:buFont typeface="Arial" panose="020B0604020202020204" pitchFamily="34" charset="0"/>
              <a:buNone/>
              <a:defRPr/>
            </a:pPr>
            <a:r>
              <a:rPr lang="en-US" sz="2000" spc="20" dirty="0">
                <a:solidFill>
                  <a:srgbClr val="000000"/>
                </a:solidFill>
                <a:latin typeface="Arial" panose="020B0604020202020204" pitchFamily="34" charset="0"/>
                <a:ea typeface="Times New Roman" panose="02020603050405020304" pitchFamily="18" charset="0"/>
                <a:cs typeface="Arial" panose="020B0604020202020204" pitchFamily="34" charset="0"/>
              </a:rPr>
              <a:t>- Development Control</a:t>
            </a:r>
          </a:p>
          <a:p>
            <a:pPr marL="457200" indent="0">
              <a:lnSpc>
                <a:spcPct val="150000"/>
              </a:lnSpc>
              <a:buClrTx/>
              <a:buFont typeface="Arial" panose="020B0604020202020204" pitchFamily="34" charset="0"/>
              <a:buNone/>
              <a:defRPr/>
            </a:pPr>
            <a:r>
              <a:rPr lang="en-US" sz="2000" cap="none" spc="20" dirty="0">
                <a:solidFill>
                  <a:srgbClr val="000000"/>
                </a:solidFill>
                <a:latin typeface="Arial" panose="020B0604020202020204" pitchFamily="34" charset="0"/>
                <a:ea typeface="Times New Roman" panose="02020603050405020304" pitchFamily="18" charset="0"/>
                <a:cs typeface="Arial" panose="020B0604020202020204" pitchFamily="34" charset="0"/>
              </a:rPr>
              <a:t>- Waste </a:t>
            </a:r>
            <a:r>
              <a:rPr lang="en-US" sz="2000" spc="20" dirty="0">
                <a:solidFill>
                  <a:srgbClr val="000000"/>
                </a:solidFill>
                <a:latin typeface="Arial" panose="020B0604020202020204" pitchFamily="34" charset="0"/>
                <a:ea typeface="Times New Roman" panose="02020603050405020304" pitchFamily="18" charset="0"/>
                <a:cs typeface="Arial" panose="020B0604020202020204" pitchFamily="34" charset="0"/>
              </a:rPr>
              <a:t>M</a:t>
            </a:r>
            <a:r>
              <a:rPr lang="en-US" sz="2000" cap="none" spc="20" dirty="0">
                <a:solidFill>
                  <a:srgbClr val="000000"/>
                </a:solidFill>
                <a:latin typeface="Arial" panose="020B0604020202020204" pitchFamily="34" charset="0"/>
                <a:ea typeface="Times New Roman" panose="02020603050405020304" pitchFamily="18" charset="0"/>
                <a:cs typeface="Arial" panose="020B0604020202020204" pitchFamily="34" charset="0"/>
              </a:rPr>
              <a:t>anagement</a:t>
            </a:r>
          </a:p>
          <a:p>
            <a:pPr marL="457200" indent="0">
              <a:lnSpc>
                <a:spcPct val="150000"/>
              </a:lnSpc>
              <a:buClrTx/>
              <a:buFont typeface="Arial" panose="020B0604020202020204" pitchFamily="34" charset="0"/>
              <a:buNone/>
              <a:defRPr/>
            </a:pPr>
            <a:r>
              <a:rPr lang="en-US" sz="2000" spc="20" dirty="0">
                <a:solidFill>
                  <a:srgbClr val="000000"/>
                </a:solidFill>
                <a:latin typeface="Arial" panose="020B0604020202020204" pitchFamily="34" charset="0"/>
                <a:ea typeface="Times New Roman" panose="02020603050405020304" pitchFamily="18" charset="0"/>
                <a:cs typeface="Arial" panose="020B0604020202020204" pitchFamily="34" charset="0"/>
              </a:rPr>
              <a:t>- parking fees</a:t>
            </a:r>
          </a:p>
          <a:p>
            <a:pPr marL="457200" indent="0">
              <a:lnSpc>
                <a:spcPct val="150000"/>
              </a:lnSpc>
              <a:buClrTx/>
              <a:buFont typeface="Arial" panose="020B0604020202020204" pitchFamily="34" charset="0"/>
              <a:buNone/>
              <a:defRPr/>
            </a:pPr>
            <a:r>
              <a:rPr lang="en-US" sz="2000" cap="none" spc="2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000" spc="20" dirty="0">
                <a:solidFill>
                  <a:srgbClr val="000000"/>
                </a:solidFill>
                <a:latin typeface="Arial" panose="020B0604020202020204" pitchFamily="34" charset="0"/>
                <a:ea typeface="Times New Roman" panose="02020603050405020304" pitchFamily="18" charset="0"/>
                <a:cs typeface="Arial" panose="020B0604020202020204" pitchFamily="34" charset="0"/>
              </a:rPr>
              <a:t>B</a:t>
            </a:r>
            <a:r>
              <a:rPr lang="en-US" sz="2000" cap="none" spc="20" dirty="0">
                <a:solidFill>
                  <a:srgbClr val="000000"/>
                </a:solidFill>
                <a:latin typeface="Arial" panose="020B0604020202020204" pitchFamily="34" charset="0"/>
                <a:ea typeface="Times New Roman" panose="02020603050405020304" pitchFamily="18" charset="0"/>
                <a:cs typeface="Arial" panose="020B0604020202020204" pitchFamily="34" charset="0"/>
              </a:rPr>
              <a:t>arter Markets fees</a:t>
            </a:r>
          </a:p>
          <a:p>
            <a:pPr marL="457200" indent="0">
              <a:lnSpc>
                <a:spcPct val="150000"/>
              </a:lnSpc>
              <a:buClrTx/>
              <a:buFont typeface="Arial" panose="020B0604020202020204" pitchFamily="34" charset="0"/>
              <a:buNone/>
              <a:defRPr/>
            </a:pPr>
            <a:endParaRPr lang="en-US" sz="2000" kern="100" cap="none" dirty="0">
              <a:latin typeface="Arial" panose="020B060402020202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1530298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9C5E8-D0C0-C843-A77D-9FFA809FADBA}"/>
              </a:ext>
            </a:extLst>
          </p:cNvPr>
          <p:cNvSpPr>
            <a:spLocks noGrp="1"/>
          </p:cNvSpPr>
          <p:nvPr>
            <p:ph type="title"/>
          </p:nvPr>
        </p:nvSpPr>
        <p:spPr/>
        <p:txBody>
          <a:bodyPr/>
          <a:lstStyle/>
          <a:p>
            <a:r>
              <a:rPr lang="en-US" dirty="0"/>
              <a:t>EXPENDITURE </a:t>
            </a:r>
          </a:p>
        </p:txBody>
      </p:sp>
      <p:sp>
        <p:nvSpPr>
          <p:cNvPr id="3" name="Content Placeholder 2">
            <a:extLst>
              <a:ext uri="{FF2B5EF4-FFF2-40B4-BE49-F238E27FC236}">
                <a16:creationId xmlns:a16="http://schemas.microsoft.com/office/drawing/2014/main" id="{F88288C0-3876-8E94-FF00-3B383895C7E1}"/>
              </a:ext>
            </a:extLst>
          </p:cNvPr>
          <p:cNvSpPr>
            <a:spLocks noGrp="1"/>
          </p:cNvSpPr>
          <p:nvPr>
            <p:ph idx="1"/>
          </p:nvPr>
        </p:nvSpPr>
        <p:spPr>
          <a:xfrm>
            <a:off x="1103312" y="1288474"/>
            <a:ext cx="8946541" cy="3358342"/>
          </a:xfrm>
        </p:spPr>
        <p:txBody>
          <a:bodyPr>
            <a:normAutofit/>
          </a:bodyPr>
          <a:lstStyle/>
          <a:p>
            <a:pPr marL="457200" indent="0">
              <a:lnSpc>
                <a:spcPct val="150000"/>
              </a:lnSpc>
              <a:buClrTx/>
              <a:buFont typeface="Arial" panose="020B0604020202020204" pitchFamily="34" charset="0"/>
              <a:buNone/>
              <a:defRPr/>
            </a:pPr>
            <a:r>
              <a:rPr lang="en-US" kern="100" dirty="0">
                <a:latin typeface="Arial" panose="020B0604020202020204" pitchFamily="34" charset="0"/>
                <a:ea typeface="Times New Roman" panose="02020603050405020304" pitchFamily="18" charset="0"/>
                <a:cs typeface="Arial" panose="020B0604020202020204" pitchFamily="34" charset="0"/>
              </a:rPr>
              <a:t>Meru Municipality provides core infrastructural and dedicated maintenance to the residents, business owners and investors within the CBD and its environs as illustrated here below;</a:t>
            </a:r>
            <a:endParaRPr lang="en-US" sz="2000" kern="100" cap="none" dirty="0">
              <a:latin typeface="Arial" panose="020B0604020202020204" pitchFamily="34" charset="0"/>
              <a:ea typeface="Times New Roman" panose="02020603050405020304" pitchFamily="18" charset="0"/>
              <a:cs typeface="Arial" panose="020B0604020202020204" pitchFamily="34" charset="0"/>
            </a:endParaRPr>
          </a:p>
          <a:p>
            <a:pPr marL="457200" indent="0">
              <a:lnSpc>
                <a:spcPct val="150000"/>
              </a:lnSpc>
              <a:buClrTx/>
              <a:buFont typeface="Arial" panose="020B0604020202020204" pitchFamily="34" charset="0"/>
              <a:buNone/>
              <a:defRPr/>
            </a:pPr>
            <a:endParaRPr lang="en-US" sz="2000" kern="100" cap="none" dirty="0">
              <a:latin typeface="Arial" panose="020B0604020202020204" pitchFamily="34" charset="0"/>
              <a:ea typeface="Times New Roman" panose="02020603050405020304" pitchFamily="18" charset="0"/>
              <a:cs typeface="Arial" panose="020B0604020202020204" pitchFamily="34" charset="0"/>
            </a:endParaRPr>
          </a:p>
          <a:p>
            <a:endParaRPr lang="en-US" dirty="0"/>
          </a:p>
        </p:txBody>
      </p:sp>
      <p:graphicFrame>
        <p:nvGraphicFramePr>
          <p:cNvPr id="4" name="Chart 3">
            <a:extLst>
              <a:ext uri="{FF2B5EF4-FFF2-40B4-BE49-F238E27FC236}">
                <a16:creationId xmlns:a16="http://schemas.microsoft.com/office/drawing/2014/main" id="{100579CA-CDFA-A824-7AFA-63A6DD532771}"/>
              </a:ext>
            </a:extLst>
          </p:cNvPr>
          <p:cNvGraphicFramePr/>
          <p:nvPr>
            <p:extLst>
              <p:ext uri="{D42A27DB-BD31-4B8C-83A1-F6EECF244321}">
                <p14:modId xmlns:p14="http://schemas.microsoft.com/office/powerpoint/2010/main" val="2689123317"/>
              </p:ext>
            </p:extLst>
          </p:nvPr>
        </p:nvGraphicFramePr>
        <p:xfrm>
          <a:off x="2142147" y="3499658"/>
          <a:ext cx="7675184" cy="341653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385464BD-5FD0-9818-352E-0E3DD5DC8E34}"/>
              </a:ext>
            </a:extLst>
          </p:cNvPr>
          <p:cNvGraphicFramePr/>
          <p:nvPr>
            <p:extLst>
              <p:ext uri="{D42A27DB-BD31-4B8C-83A1-F6EECF244321}">
                <p14:modId xmlns:p14="http://schemas.microsoft.com/office/powerpoint/2010/main" val="1876774458"/>
              </p:ext>
            </p:extLst>
          </p:nvPr>
        </p:nvGraphicFramePr>
        <p:xfrm>
          <a:off x="1909625" y="2967645"/>
          <a:ext cx="7581208" cy="335834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41216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34D5B-D279-6C6F-AA42-5E86EC7ABFCC}"/>
              </a:ext>
            </a:extLst>
          </p:cNvPr>
          <p:cNvSpPr>
            <a:spLocks noGrp="1"/>
          </p:cNvSpPr>
          <p:nvPr>
            <p:ph type="title"/>
          </p:nvPr>
        </p:nvSpPr>
        <p:spPr/>
        <p:txBody>
          <a:bodyPr/>
          <a:lstStyle/>
          <a:p>
            <a:r>
              <a:rPr lang="en-US" dirty="0"/>
              <a:t>CONTACT &amp; ADDRESS</a:t>
            </a:r>
          </a:p>
        </p:txBody>
      </p:sp>
      <p:sp>
        <p:nvSpPr>
          <p:cNvPr id="3" name="Content Placeholder 2">
            <a:extLst>
              <a:ext uri="{FF2B5EF4-FFF2-40B4-BE49-F238E27FC236}">
                <a16:creationId xmlns:a16="http://schemas.microsoft.com/office/drawing/2014/main" id="{02209BE8-FCCD-C66C-F174-EEDDA9089F29}"/>
              </a:ext>
            </a:extLst>
          </p:cNvPr>
          <p:cNvSpPr>
            <a:spLocks noGrp="1"/>
          </p:cNvSpPr>
          <p:nvPr>
            <p:ph idx="1"/>
          </p:nvPr>
        </p:nvSpPr>
        <p:spPr/>
        <p:txBody>
          <a:bodyPr/>
          <a:lstStyle/>
          <a:p>
            <a:r>
              <a:rPr lang="en-US" dirty="0"/>
              <a:t>For inquiries and consultations kindly address us via the herein listed contacts and social media handles;</a:t>
            </a:r>
          </a:p>
          <a:p>
            <a:r>
              <a:rPr lang="en-US" dirty="0"/>
              <a:t>Telephone Number – 0709-241-000</a:t>
            </a:r>
          </a:p>
          <a:p>
            <a:r>
              <a:rPr lang="en-US" dirty="0"/>
              <a:t>Email address – </a:t>
            </a:r>
            <a:r>
              <a:rPr lang="en-US" dirty="0">
                <a:hlinkClick r:id="rId2"/>
              </a:rPr>
              <a:t>merucounty@meru.go.ke</a:t>
            </a:r>
            <a:endParaRPr lang="en-US" dirty="0"/>
          </a:p>
          <a:p>
            <a:r>
              <a:rPr lang="en-US"/>
              <a:t>Facebook – Municipality of Meru</a:t>
            </a:r>
            <a:endParaRPr lang="en-US" dirty="0"/>
          </a:p>
        </p:txBody>
      </p:sp>
    </p:spTree>
    <p:extLst>
      <p:ext uri="{BB962C8B-B14F-4D97-AF65-F5344CB8AC3E}">
        <p14:creationId xmlns:p14="http://schemas.microsoft.com/office/powerpoint/2010/main" val="33985952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352</TotalTime>
  <Words>401</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Candara</vt:lpstr>
      <vt:lpstr>Century Gothic</vt:lpstr>
      <vt:lpstr>Georgia</vt:lpstr>
      <vt:lpstr>Wingdings 3</vt:lpstr>
      <vt:lpstr>Ion</vt:lpstr>
      <vt:lpstr>CITIZEN BUDGET </vt:lpstr>
      <vt:lpstr>LEGAL FRAMEWORK</vt:lpstr>
      <vt:lpstr>Local Budget Process</vt:lpstr>
      <vt:lpstr>REVENUE GENERATION FOR THE MUNICIPAL BUDGET</vt:lpstr>
      <vt:lpstr>EXPENDITURE </vt:lpstr>
      <vt:lpstr>CONTACT &amp; ADDRESS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CITIZEN BUDGET</dc:title>
  <dc:creator>Mwiti Brian</dc:creator>
  <cp:lastModifiedBy>Kent G</cp:lastModifiedBy>
  <cp:revision>4</cp:revision>
  <dcterms:created xsi:type="dcterms:W3CDTF">2024-01-15T12:40:16Z</dcterms:created>
  <dcterms:modified xsi:type="dcterms:W3CDTF">2024-01-17T11:23:22Z</dcterms:modified>
</cp:coreProperties>
</file>