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74" autoAdjust="0"/>
  </p:normalViewPr>
  <p:slideViewPr>
    <p:cSldViewPr snapToGrid="0">
      <p:cViewPr varScale="1">
        <p:scale>
          <a:sx n="77" d="100"/>
          <a:sy n="77" d="100"/>
        </p:scale>
        <p:origin x="2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a:t>MERU Municipality</a:t>
            </a:r>
            <a:r>
              <a:rPr lang="en-US" baseline="0"/>
              <a:t> </a:t>
            </a:r>
            <a:r>
              <a:rPr lang="en-US"/>
              <a:t>Citizen Budget</a:t>
            </a:r>
          </a:p>
          <a:p>
            <a:pPr>
              <a:defRPr b="1"/>
            </a:pPr>
            <a:endParaRPr lang="en-US"/>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legend>
      <c:legendPos val="b"/>
      <c:layout>
        <c:manualLayout>
          <c:xMode val="edge"/>
          <c:yMode val="edge"/>
          <c:x val="1.388888888888892E-3"/>
          <c:y val="0.26636857892763399"/>
          <c:w val="0.28657407407407409"/>
          <c:h val="0.6845695060844667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en-US"/>
              <a:t>MERU Municipality Citizen Budget</a:t>
            </a:r>
          </a:p>
          <a:p>
            <a:pPr>
              <a:defRPr/>
            </a:pPr>
            <a:endParaRPr lang="en-US"/>
          </a:p>
        </c:rich>
      </c:tx>
      <c:layout>
        <c:manualLayout>
          <c:xMode val="edge"/>
          <c:yMode val="edge"/>
          <c:x val="0.24087332228849778"/>
          <c:y val="1.8162399019325794E-2"/>
        </c:manualLayout>
      </c:layout>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en-US"/>
        </a:p>
      </c:txPr>
    </c:title>
    <c:autoTitleDeleted val="0"/>
    <c:view3D>
      <c:rotX val="30"/>
      <c:rotY val="0"/>
      <c:depthPercent val="100"/>
      <c:rAngAx val="0"/>
      <c:perspective val="5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2215795334350177E-2"/>
          <c:y val="0.22058853323373409"/>
          <c:w val="0.52451610892934186"/>
          <c:h val="0.6806320896221435"/>
        </c:manualLayout>
      </c:layout>
      <c:pie3DChart>
        <c:varyColors val="1"/>
        <c:ser>
          <c:idx val="0"/>
          <c:order val="0"/>
          <c:tx>
            <c:strRef>
              <c:f>Sheet1!$B$1</c:f>
              <c:strCache>
                <c:ptCount val="1"/>
                <c:pt idx="0">
                  <c:v>BUDGET</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1-A139-4F03-B261-E9B2A3A17249}"/>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3-A139-4F03-B261-E9B2A3A17249}"/>
              </c:ext>
            </c:extLst>
          </c:dPt>
          <c:dPt>
            <c:idx val="2"/>
            <c:bubble3D val="0"/>
            <c:spPr>
              <a:gradFill>
                <a:gsLst>
                  <a:gs pos="100000">
                    <a:schemeClr val="accent3">
                      <a:lumMod val="60000"/>
                      <a:lumOff val="40000"/>
                    </a:schemeClr>
                  </a:gs>
                  <a:gs pos="0">
                    <a:schemeClr val="accent3"/>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5-A139-4F03-B261-E9B2A3A17249}"/>
              </c:ext>
            </c:extLst>
          </c:dPt>
          <c:dPt>
            <c:idx val="3"/>
            <c:bubble3D val="0"/>
            <c:spPr>
              <a:gradFill>
                <a:gsLst>
                  <a:gs pos="100000">
                    <a:schemeClr val="accent4">
                      <a:lumMod val="60000"/>
                      <a:lumOff val="40000"/>
                    </a:schemeClr>
                  </a:gs>
                  <a:gs pos="0">
                    <a:schemeClr val="accent4"/>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7-A139-4F03-B261-E9B2A3A17249}"/>
              </c:ext>
            </c:extLst>
          </c:dPt>
          <c:dPt>
            <c:idx val="4"/>
            <c:bubble3D val="0"/>
            <c:spPr>
              <a:gradFill>
                <a:gsLst>
                  <a:gs pos="100000">
                    <a:schemeClr val="accent5">
                      <a:lumMod val="60000"/>
                      <a:lumOff val="40000"/>
                    </a:schemeClr>
                  </a:gs>
                  <a:gs pos="0">
                    <a:schemeClr val="accent5"/>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9-A139-4F03-B261-E9B2A3A17249}"/>
              </c:ext>
            </c:extLst>
          </c:dPt>
          <c:dPt>
            <c:idx val="5"/>
            <c:bubble3D val="0"/>
            <c:spPr>
              <a:gradFill>
                <a:gsLst>
                  <a:gs pos="100000">
                    <a:schemeClr val="accent6">
                      <a:lumMod val="60000"/>
                      <a:lumOff val="40000"/>
                    </a:schemeClr>
                  </a:gs>
                  <a:gs pos="0">
                    <a:schemeClr val="accent6"/>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B-A139-4F03-B261-E9B2A3A1724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Maintainance/ Repair of street lights</c:v>
                </c:pt>
                <c:pt idx="1">
                  <c:v>Skip Bins refurbishment &amp; Waste Collection</c:v>
                </c:pt>
                <c:pt idx="2">
                  <c:v>Greening / Beautification around the municipality</c:v>
                </c:pt>
                <c:pt idx="3">
                  <c:v>Drainage and stormwater management</c:v>
                </c:pt>
                <c:pt idx="4">
                  <c:v>Maintainance/ Repair of parking slots and Main stage</c:v>
                </c:pt>
                <c:pt idx="5">
                  <c:v>Road naming and signage</c:v>
                </c:pt>
              </c:strCache>
            </c:strRef>
          </c:cat>
          <c:val>
            <c:numRef>
              <c:f>Sheet1!$B$2:$B$7</c:f>
              <c:numCache>
                <c:formatCode>#,##0</c:formatCode>
                <c:ptCount val="6"/>
                <c:pt idx="0">
                  <c:v>2000000</c:v>
                </c:pt>
                <c:pt idx="1">
                  <c:v>2000000</c:v>
                </c:pt>
                <c:pt idx="2">
                  <c:v>1000000</c:v>
                </c:pt>
                <c:pt idx="3">
                  <c:v>2000000</c:v>
                </c:pt>
                <c:pt idx="4">
                  <c:v>2000000</c:v>
                </c:pt>
                <c:pt idx="5">
                  <c:v>1000000</c:v>
                </c:pt>
              </c:numCache>
            </c:numRef>
          </c:val>
          <c:extLst>
            <c:ext xmlns:c16="http://schemas.microsoft.com/office/drawing/2014/chart" uri="{C3380CC4-5D6E-409C-BE32-E72D297353CC}">
              <c16:uniqueId val="{0000000C-A139-4F03-B261-E9B2A3A17249}"/>
            </c:ext>
          </c:extLst>
        </c:ser>
        <c:dLbls>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7">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52534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28B9A5-2D95-4485-A9AF-ABF3FFA01027}"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99190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243058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85779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904041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725270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128812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120730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15875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23908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407766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28B9A5-2D95-4485-A9AF-ABF3FFA01027}"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89844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28B9A5-2D95-4485-A9AF-ABF3FFA01027}"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75134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360350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49023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F28B9A5-2D95-4485-A9AF-ABF3FFA01027}" type="datetimeFigureOut">
              <a:rPr lang="en-US" smtClean="0"/>
              <a:t>1/17/2024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3171883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28B9A5-2D95-4485-A9AF-ABF3FFA01027}"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467362-4590-4396-A9B4-1B0027726334}" type="slidenum">
              <a:rPr lang="en-US" smtClean="0"/>
              <a:t>‹#›</a:t>
            </a:fld>
            <a:endParaRPr lang="en-US"/>
          </a:p>
        </p:txBody>
      </p:sp>
    </p:spTree>
    <p:extLst>
      <p:ext uri="{BB962C8B-B14F-4D97-AF65-F5344CB8AC3E}">
        <p14:creationId xmlns:p14="http://schemas.microsoft.com/office/powerpoint/2010/main" val="291262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F28B9A5-2D95-4485-A9AF-ABF3FFA01027}" type="datetimeFigureOut">
              <a:rPr lang="en-US" smtClean="0"/>
              <a:t>1/17/2024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0467362-4590-4396-A9B4-1B0027726334}" type="slidenum">
              <a:rPr lang="en-US" smtClean="0"/>
              <a:t>‹#›</a:t>
            </a:fld>
            <a:endParaRPr lang="en-US"/>
          </a:p>
        </p:txBody>
      </p:sp>
    </p:spTree>
    <p:extLst>
      <p:ext uri="{BB962C8B-B14F-4D97-AF65-F5344CB8AC3E}">
        <p14:creationId xmlns:p14="http://schemas.microsoft.com/office/powerpoint/2010/main" val="30319877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merucounty@meru.go.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BB5C-DA43-6223-06C4-58CEAA50FE5B}"/>
              </a:ext>
            </a:extLst>
          </p:cNvPr>
          <p:cNvSpPr>
            <a:spLocks noGrp="1"/>
          </p:cNvSpPr>
          <p:nvPr>
            <p:ph type="ctrTitle"/>
          </p:nvPr>
        </p:nvSpPr>
        <p:spPr/>
        <p:txBody>
          <a:bodyPr/>
          <a:lstStyle/>
          <a:p>
            <a:r>
              <a:rPr lang="en-US" dirty="0"/>
              <a:t>CITIZEN BUDGET</a:t>
            </a:r>
            <a:br>
              <a:rPr lang="en-US" dirty="0"/>
            </a:br>
            <a:endParaRPr lang="en-US" dirty="0"/>
          </a:p>
        </p:txBody>
      </p:sp>
      <p:sp>
        <p:nvSpPr>
          <p:cNvPr id="3" name="Subtitle 2">
            <a:extLst>
              <a:ext uri="{FF2B5EF4-FFF2-40B4-BE49-F238E27FC236}">
                <a16:creationId xmlns:a16="http://schemas.microsoft.com/office/drawing/2014/main" id="{7AFB4C46-F107-CA8B-C272-CB1A5D7671F3}"/>
              </a:ext>
            </a:extLst>
          </p:cNvPr>
          <p:cNvSpPr>
            <a:spLocks noGrp="1"/>
          </p:cNvSpPr>
          <p:nvPr>
            <p:ph type="subTitle" idx="1"/>
          </p:nvPr>
        </p:nvSpPr>
        <p:spPr/>
        <p:txBody>
          <a:bodyPr/>
          <a:lstStyle/>
          <a:p>
            <a:r>
              <a:rPr lang="en-US" dirty="0"/>
              <a:t>Budget presented to the public for </a:t>
            </a:r>
            <a:r>
              <a:rPr lang="en-US" dirty="0" err="1"/>
              <a:t>fy</a:t>
            </a:r>
            <a:r>
              <a:rPr lang="en-US" dirty="0"/>
              <a:t> 2023/24</a:t>
            </a:r>
          </a:p>
        </p:txBody>
      </p:sp>
    </p:spTree>
    <p:extLst>
      <p:ext uri="{BB962C8B-B14F-4D97-AF65-F5344CB8AC3E}">
        <p14:creationId xmlns:p14="http://schemas.microsoft.com/office/powerpoint/2010/main" val="295017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1BFDF-D316-D5F9-DE39-F3AB3FBA4C89}"/>
              </a:ext>
            </a:extLst>
          </p:cNvPr>
          <p:cNvSpPr>
            <a:spLocks noGrp="1"/>
          </p:cNvSpPr>
          <p:nvPr>
            <p:ph type="title"/>
          </p:nvPr>
        </p:nvSpPr>
        <p:spPr/>
        <p:txBody>
          <a:bodyPr/>
          <a:lstStyle/>
          <a:p>
            <a:r>
              <a:rPr lang="en-US" dirty="0"/>
              <a:t>LEGAL FRAMEWORK</a:t>
            </a:r>
          </a:p>
        </p:txBody>
      </p:sp>
      <p:sp>
        <p:nvSpPr>
          <p:cNvPr id="3" name="Text Placeholder 2">
            <a:extLst>
              <a:ext uri="{FF2B5EF4-FFF2-40B4-BE49-F238E27FC236}">
                <a16:creationId xmlns:a16="http://schemas.microsoft.com/office/drawing/2014/main" id="{B39AF21E-EFE5-AF67-B122-D914745A5EAF}"/>
              </a:ext>
            </a:extLst>
          </p:cNvPr>
          <p:cNvSpPr>
            <a:spLocks noGrp="1"/>
          </p:cNvSpPr>
          <p:nvPr>
            <p:ph type="body" sz="half" idx="2"/>
          </p:nvPr>
        </p:nvSpPr>
        <p:spPr>
          <a:xfrm>
            <a:off x="1154954" y="2610196"/>
            <a:ext cx="8825659" cy="1288473"/>
          </a:xfrm>
        </p:spPr>
        <p:txBody>
          <a:bodyPr>
            <a:normAutofit fontScale="92500" lnSpcReduction="10000"/>
          </a:bodyPr>
          <a:lstStyle/>
          <a:p>
            <a:r>
              <a:rPr lang="en-US" sz="1800" dirty="0">
                <a:effectLst/>
                <a:latin typeface="Georgia" panose="02040502050405020303" pitchFamily="18" charset="0"/>
                <a:ea typeface="Calibri" panose="020F0502020204030204" pitchFamily="34" charset="0"/>
                <a:cs typeface="Times New Roman" panose="02020603050405020304" pitchFamily="18" charset="0"/>
              </a:rPr>
              <a:t>Pursuant to the requirements of the constitution of Kenya 2010, the County Governments Act NO. 17 of 2012 Section 105, Public Finance Management Act 2012 Section 125(2) and The Urban Areas and Cities Act No. 13 of 2011 ; guides the consultations and deliberations that empowers the Municipal Board to engage the citizens on matters finance management, development and flora of the municipality.</a:t>
            </a:r>
          </a:p>
          <a:p>
            <a:endParaRPr lang="en-US" dirty="0"/>
          </a:p>
        </p:txBody>
      </p:sp>
    </p:spTree>
    <p:extLst>
      <p:ext uri="{BB962C8B-B14F-4D97-AF65-F5344CB8AC3E}">
        <p14:creationId xmlns:p14="http://schemas.microsoft.com/office/powerpoint/2010/main" val="3445087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20924-5B4E-8862-ABE4-1BF973D0C4C4}"/>
              </a:ext>
            </a:extLst>
          </p:cNvPr>
          <p:cNvSpPr>
            <a:spLocks noGrp="1"/>
          </p:cNvSpPr>
          <p:nvPr>
            <p:ph type="title"/>
          </p:nvPr>
        </p:nvSpPr>
        <p:spPr>
          <a:xfrm>
            <a:off x="838200" y="98855"/>
            <a:ext cx="10515600" cy="543696"/>
          </a:xfrm>
        </p:spPr>
        <p:txBody>
          <a:bodyPr>
            <a:normAutofit fontScale="90000"/>
          </a:bodyPr>
          <a:lstStyle/>
          <a:p>
            <a:r>
              <a:rPr lang="en-US" dirty="0"/>
              <a:t>Local Budget Process</a:t>
            </a:r>
          </a:p>
        </p:txBody>
      </p:sp>
      <p:sp>
        <p:nvSpPr>
          <p:cNvPr id="3" name="Content Placeholder 2">
            <a:extLst>
              <a:ext uri="{FF2B5EF4-FFF2-40B4-BE49-F238E27FC236}">
                <a16:creationId xmlns:a16="http://schemas.microsoft.com/office/drawing/2014/main" id="{9E1FE9FA-A32E-9BAF-9EF5-78891240F198}"/>
              </a:ext>
            </a:extLst>
          </p:cNvPr>
          <p:cNvSpPr>
            <a:spLocks noGrp="1"/>
          </p:cNvSpPr>
          <p:nvPr>
            <p:ph idx="1"/>
          </p:nvPr>
        </p:nvSpPr>
        <p:spPr>
          <a:xfrm>
            <a:off x="838200" y="642551"/>
            <a:ext cx="10515600" cy="2533135"/>
          </a:xfrm>
        </p:spPr>
        <p:txBody>
          <a:bodyPr>
            <a:normAutofit fontScale="70000" lnSpcReduction="20000"/>
          </a:bodyPr>
          <a:lstStyle/>
          <a:p>
            <a:pPr marL="457200" indent="0">
              <a:lnSpc>
                <a:spcPct val="150000"/>
              </a:lnSpc>
              <a:buClrTx/>
              <a:buFont typeface="Arial" panose="020B0604020202020204" pitchFamily="34" charset="0"/>
              <a:buNone/>
              <a:defRPr/>
            </a:pPr>
            <a:r>
              <a:rPr lang="en-US" sz="2000"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This guidelines is prepared in accordance with section 128 of Public Finance Management Act 2012, section 2 which requires the County Executive Committee for Finance to issue a circular outlining the guidelines to be followed by all County entities on the budget process not later than the 3oth August of each year. Incorporated annual budget calendar for National Treasury and County Government </a:t>
            </a:r>
          </a:p>
          <a:p>
            <a:pPr marL="457200" indent="0">
              <a:lnSpc>
                <a:spcPct val="150000"/>
              </a:lnSpc>
              <a:buClrTx/>
              <a:buFont typeface="Arial" panose="020B0604020202020204" pitchFamily="34" charset="0"/>
              <a:buNone/>
              <a:defRPr/>
            </a:pPr>
            <a:r>
              <a:rPr lang="en-US" sz="2000"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NB:	Kindly note that Municipal Budget consultations will be held on </a:t>
            </a:r>
            <a:r>
              <a:rPr lang="en-US" sz="2000" b="1"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24</a:t>
            </a:r>
            <a:r>
              <a:rPr lang="en-US" sz="2000" b="1" cap="none" spc="45"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th</a:t>
            </a:r>
            <a:r>
              <a:rPr lang="en-US" sz="2000" b="1"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 April, 2023 at </a:t>
            </a:r>
            <a:r>
              <a:rPr lang="en-US" sz="2000" b="1" cap="none" spc="45"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Gitoro</a:t>
            </a:r>
            <a:r>
              <a:rPr lang="en-US" sz="2000" b="1"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 Conference Centre</a:t>
            </a:r>
            <a:r>
              <a:rPr lang="en-US" sz="2000" cap="none" spc="45"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457200" indent="0">
              <a:lnSpc>
                <a:spcPct val="150000"/>
              </a:lnSpc>
              <a:buClrTx/>
              <a:buFont typeface="Arial" panose="020B0604020202020204" pitchFamily="34" charset="0"/>
              <a:buNone/>
              <a:defRPr/>
            </a:pPr>
            <a:r>
              <a:rPr lang="en-US" sz="2000" kern="100" spc="45" dirty="0">
                <a:solidFill>
                  <a:srgbClr val="000000"/>
                </a:solidFill>
                <a:latin typeface="Arial" panose="020B0604020202020204" pitchFamily="34" charset="0"/>
                <a:ea typeface="Times New Roman" panose="02020603050405020304" pitchFamily="18" charset="0"/>
                <a:cs typeface="Arial" panose="020B0604020202020204" pitchFamily="34" charset="0"/>
              </a:rPr>
              <a:t>THE CALENDAR – KEY DATES.</a:t>
            </a:r>
          </a:p>
          <a:p>
            <a:pPr marL="457200" indent="0">
              <a:lnSpc>
                <a:spcPct val="150000"/>
              </a:lnSpc>
              <a:buClrTx/>
              <a:buFont typeface="Arial" panose="020B0604020202020204" pitchFamily="34" charset="0"/>
              <a:buNone/>
              <a:defRPr/>
            </a:pPr>
            <a:r>
              <a:rPr lang="en-US" sz="1800" b="1" i="0" u="none" strike="noStrike" kern="1200" dirty="0">
                <a:solidFill>
                  <a:srgbClr val="FFFFFF"/>
                </a:solidFill>
                <a:effectLst/>
                <a:latin typeface="Candara" panose="020E0502030303020204" pitchFamily="34" charset="0"/>
              </a:rPr>
              <a:t>Date</a:t>
            </a:r>
            <a:endParaRPr lang="en-US" sz="1800" b="0" i="0" u="none" strike="noStrike" dirty="0">
              <a:effectLst/>
              <a:latin typeface="Arial" panose="020B0604020202020204" pitchFamily="34" charset="0"/>
            </a:endParaRPr>
          </a:p>
          <a:p>
            <a:pPr marL="457200" indent="0">
              <a:lnSpc>
                <a:spcPct val="150000"/>
              </a:lnSpc>
              <a:buClrTx/>
              <a:buFont typeface="Arial" panose="020B0604020202020204" pitchFamily="34" charset="0"/>
              <a:buNone/>
              <a:defRPr/>
            </a:pPr>
            <a:endParaRPr lang="en-US" sz="2000" kern="100" cap="none"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graphicFrame>
        <p:nvGraphicFramePr>
          <p:cNvPr id="4" name="Content Placeholder 7">
            <a:extLst>
              <a:ext uri="{FF2B5EF4-FFF2-40B4-BE49-F238E27FC236}">
                <a16:creationId xmlns:a16="http://schemas.microsoft.com/office/drawing/2014/main" id="{B916EAE1-624B-AE20-0246-3D339AD2F345}"/>
              </a:ext>
            </a:extLst>
          </p:cNvPr>
          <p:cNvGraphicFramePr>
            <a:graphicFrameLocks/>
          </p:cNvGraphicFramePr>
          <p:nvPr>
            <p:extLst>
              <p:ext uri="{D42A27DB-BD31-4B8C-83A1-F6EECF244321}">
                <p14:modId xmlns:p14="http://schemas.microsoft.com/office/powerpoint/2010/main" val="2455547685"/>
              </p:ext>
            </p:extLst>
          </p:nvPr>
        </p:nvGraphicFramePr>
        <p:xfrm>
          <a:off x="1652588" y="2922373"/>
          <a:ext cx="4443412" cy="3535600"/>
        </p:xfrm>
        <a:graphic>
          <a:graphicData uri="http://schemas.openxmlformats.org/drawingml/2006/table">
            <a:tbl>
              <a:tblPr firstRow="1" bandRow="1">
                <a:tableStyleId>{5C22544A-7EE6-4342-B048-85BDC9FD1C3A}</a:tableStyleId>
              </a:tblPr>
              <a:tblGrid>
                <a:gridCol w="1805862">
                  <a:extLst>
                    <a:ext uri="{9D8B030D-6E8A-4147-A177-3AD203B41FA5}">
                      <a16:colId xmlns:a16="http://schemas.microsoft.com/office/drawing/2014/main" val="20000"/>
                    </a:ext>
                  </a:extLst>
                </a:gridCol>
                <a:gridCol w="2637550">
                  <a:extLst>
                    <a:ext uri="{9D8B030D-6E8A-4147-A177-3AD203B41FA5}">
                      <a16:colId xmlns:a16="http://schemas.microsoft.com/office/drawing/2014/main" val="20001"/>
                    </a:ext>
                  </a:extLst>
                </a:gridCol>
              </a:tblGrid>
              <a:tr h="262587">
                <a:tc>
                  <a:txBody>
                    <a:bodyPr/>
                    <a:lstStyle/>
                    <a:p>
                      <a:r>
                        <a:rPr lang="en-US" sz="1400" dirty="0"/>
                        <a:t>Date</a:t>
                      </a:r>
                    </a:p>
                  </a:txBody>
                  <a:tcPr marL="68588" marR="68588" marT="34285" marB="34285"/>
                </a:tc>
                <a:tc>
                  <a:txBody>
                    <a:bodyPr/>
                    <a:lstStyle/>
                    <a:p>
                      <a:r>
                        <a:rPr lang="en-US" sz="1400" dirty="0"/>
                        <a:t>Requirement</a:t>
                      </a:r>
                    </a:p>
                  </a:txBody>
                  <a:tcPr marL="68588" marR="68588" marT="34285" marB="34285"/>
                </a:tc>
                <a:extLst>
                  <a:ext uri="{0D108BD9-81ED-4DB2-BD59-A6C34878D82A}">
                    <a16:rowId xmlns:a16="http://schemas.microsoft.com/office/drawing/2014/main" val="10000"/>
                  </a:ext>
                </a:extLst>
              </a:tr>
              <a:tr h="461309">
                <a:tc>
                  <a:txBody>
                    <a:bodyPr/>
                    <a:lstStyle/>
                    <a:p>
                      <a:r>
                        <a:rPr lang="en-US" sz="1400" dirty="0"/>
                        <a:t>30</a:t>
                      </a:r>
                      <a:r>
                        <a:rPr lang="en-US" sz="1400" baseline="30000" dirty="0"/>
                        <a:t>TH</a:t>
                      </a:r>
                      <a:r>
                        <a:rPr lang="en-US" sz="1400" dirty="0"/>
                        <a:t> AUGUST</a:t>
                      </a:r>
                    </a:p>
                  </a:txBody>
                  <a:tcPr marL="68588" marR="68588" marT="34285" marB="34285"/>
                </a:tc>
                <a:tc>
                  <a:txBody>
                    <a:bodyPr/>
                    <a:lstStyle/>
                    <a:p>
                      <a:r>
                        <a:rPr lang="en-US" sz="1400" dirty="0"/>
                        <a:t>CS</a:t>
                      </a:r>
                      <a:r>
                        <a:rPr lang="en-US" sz="1400" baseline="0" dirty="0"/>
                        <a:t> National Treasury issues a </a:t>
                      </a:r>
                      <a:r>
                        <a:rPr lang="en-US" sz="1400" dirty="0"/>
                        <a:t>Budget Circular</a:t>
                      </a:r>
                    </a:p>
                  </a:txBody>
                  <a:tcPr marL="68588" marR="68588" marT="34285" marB="34285"/>
                </a:tc>
                <a:extLst>
                  <a:ext uri="{0D108BD9-81ED-4DB2-BD59-A6C34878D82A}">
                    <a16:rowId xmlns:a16="http://schemas.microsoft.com/office/drawing/2014/main" val="10001"/>
                  </a:ext>
                </a:extLst>
              </a:tr>
              <a:tr h="461309">
                <a:tc>
                  <a:txBody>
                    <a:bodyPr/>
                    <a:lstStyle/>
                    <a:p>
                      <a:r>
                        <a:rPr lang="en-US" sz="1400" dirty="0"/>
                        <a:t>SEPTEMBER</a:t>
                      </a:r>
                    </a:p>
                  </a:txBody>
                  <a:tcPr marL="68588" marR="68588" marT="34285" marB="34285"/>
                </a:tc>
                <a:tc>
                  <a:txBody>
                    <a:bodyPr/>
                    <a:lstStyle/>
                    <a:p>
                      <a:r>
                        <a:rPr lang="en-US" sz="1400" dirty="0"/>
                        <a:t>Review</a:t>
                      </a:r>
                      <a:r>
                        <a:rPr lang="en-US" sz="1400" baseline="0" dirty="0"/>
                        <a:t> and update of </a:t>
                      </a:r>
                      <a:r>
                        <a:rPr lang="en-US" altLang="en-US" sz="1400" dirty="0"/>
                        <a:t>medium-term budget plan</a:t>
                      </a:r>
                      <a:endParaRPr lang="en-US" sz="1400" dirty="0"/>
                    </a:p>
                  </a:txBody>
                  <a:tcPr marL="68588" marR="68588" marT="34285" marB="34285"/>
                </a:tc>
                <a:extLst>
                  <a:ext uri="{0D108BD9-81ED-4DB2-BD59-A6C34878D82A}">
                    <a16:rowId xmlns:a16="http://schemas.microsoft.com/office/drawing/2014/main" val="10002"/>
                  </a:ext>
                </a:extLst>
              </a:tr>
              <a:tr h="461309">
                <a:tc>
                  <a:txBody>
                    <a:bodyPr/>
                    <a:lstStyle/>
                    <a:p>
                      <a:r>
                        <a:rPr lang="en-US" sz="1400" dirty="0"/>
                        <a:t>30</a:t>
                      </a:r>
                      <a:r>
                        <a:rPr lang="en-US" sz="1400" baseline="30000" dirty="0"/>
                        <a:t>TH</a:t>
                      </a:r>
                      <a:r>
                        <a:rPr lang="en-US" sz="1400" baseline="0" dirty="0"/>
                        <a:t> SEPTEMBER</a:t>
                      </a:r>
                      <a:endParaRPr lang="en-US" sz="1400" dirty="0"/>
                    </a:p>
                  </a:txBody>
                  <a:tcPr marL="68588" marR="68588" marT="34285" marB="34285"/>
                </a:tc>
                <a:tc>
                  <a:txBody>
                    <a:bodyPr/>
                    <a:lstStyle/>
                    <a:p>
                      <a:r>
                        <a:rPr lang="en-US" sz="1400" dirty="0"/>
                        <a:t>BROP submitted to</a:t>
                      </a:r>
                      <a:r>
                        <a:rPr lang="en-US" sz="1400" baseline="0" dirty="0"/>
                        <a:t> Cabinet and Parliament</a:t>
                      </a:r>
                      <a:endParaRPr lang="en-US" sz="1400" dirty="0"/>
                    </a:p>
                  </a:txBody>
                  <a:tcPr marL="68588" marR="68588" marT="34285" marB="34285"/>
                </a:tc>
                <a:extLst>
                  <a:ext uri="{0D108BD9-81ED-4DB2-BD59-A6C34878D82A}">
                    <a16:rowId xmlns:a16="http://schemas.microsoft.com/office/drawing/2014/main" val="10003"/>
                  </a:ext>
                </a:extLst>
              </a:tr>
              <a:tr h="461309">
                <a:tc>
                  <a:txBody>
                    <a:bodyPr/>
                    <a:lstStyle/>
                    <a:p>
                      <a:r>
                        <a:rPr lang="en-US" sz="1400" dirty="0"/>
                        <a:t>15</a:t>
                      </a:r>
                      <a:r>
                        <a:rPr lang="en-US" sz="1400" baseline="30000" dirty="0"/>
                        <a:t>TH</a:t>
                      </a:r>
                      <a:r>
                        <a:rPr lang="en-US" sz="1400" baseline="0" dirty="0"/>
                        <a:t> FEBRUARY</a:t>
                      </a:r>
                      <a:endParaRPr lang="en-US" sz="1400" dirty="0"/>
                    </a:p>
                  </a:txBody>
                  <a:tcPr marL="68588" marR="68588" marT="34285" marB="34285"/>
                </a:tc>
                <a:tc>
                  <a:txBody>
                    <a:bodyPr/>
                    <a:lstStyle/>
                    <a:p>
                      <a:r>
                        <a:rPr lang="en-US" sz="1400" dirty="0"/>
                        <a:t>BPS,</a:t>
                      </a:r>
                      <a:r>
                        <a:rPr lang="en-US" sz="1400" baseline="0" dirty="0"/>
                        <a:t> DORB, CARB, MTDMS submitted to Parliament</a:t>
                      </a:r>
                    </a:p>
                  </a:txBody>
                  <a:tcPr marL="68588" marR="68588" marT="34285" marB="34285"/>
                </a:tc>
                <a:extLst>
                  <a:ext uri="{0D108BD9-81ED-4DB2-BD59-A6C34878D82A}">
                    <a16:rowId xmlns:a16="http://schemas.microsoft.com/office/drawing/2014/main" val="10004"/>
                  </a:ext>
                </a:extLst>
              </a:tr>
              <a:tr h="262587">
                <a:tc>
                  <a:txBody>
                    <a:bodyPr/>
                    <a:lstStyle/>
                    <a:p>
                      <a:r>
                        <a:rPr lang="en-US" sz="1400" dirty="0"/>
                        <a:t>30</a:t>
                      </a:r>
                      <a:r>
                        <a:rPr lang="en-US" sz="1400" baseline="30000" dirty="0"/>
                        <a:t>TH</a:t>
                      </a:r>
                      <a:r>
                        <a:rPr lang="en-US" sz="1400" dirty="0"/>
                        <a:t> APRIL</a:t>
                      </a:r>
                    </a:p>
                  </a:txBody>
                  <a:tcPr marL="68588" marR="68588" marT="34285" marB="34285"/>
                </a:tc>
                <a:tc>
                  <a:txBody>
                    <a:bodyPr/>
                    <a:lstStyle/>
                    <a:p>
                      <a:r>
                        <a:rPr lang="en-US" sz="1400" baseline="0" dirty="0"/>
                        <a:t>Budget Estimates submitted to NA</a:t>
                      </a:r>
                    </a:p>
                  </a:txBody>
                  <a:tcPr marL="68588" marR="68588" marT="34285" marB="34285"/>
                </a:tc>
                <a:extLst>
                  <a:ext uri="{0D108BD9-81ED-4DB2-BD59-A6C34878D82A}">
                    <a16:rowId xmlns:a16="http://schemas.microsoft.com/office/drawing/2014/main" val="10005"/>
                  </a:ext>
                </a:extLst>
              </a:tr>
              <a:tr h="262587">
                <a:tc>
                  <a:txBody>
                    <a:bodyPr/>
                    <a:lstStyle/>
                    <a:p>
                      <a:r>
                        <a:rPr lang="en-US" sz="1400" dirty="0"/>
                        <a:t>30</a:t>
                      </a:r>
                      <a:r>
                        <a:rPr lang="en-US" sz="1400" baseline="30000" dirty="0"/>
                        <a:t>TH</a:t>
                      </a:r>
                      <a:r>
                        <a:rPr lang="en-US" sz="1400" dirty="0"/>
                        <a:t> JUNE</a:t>
                      </a:r>
                    </a:p>
                  </a:txBody>
                  <a:tcPr marL="68588" marR="68588" marT="34285" marB="34285"/>
                </a:tc>
                <a:tc>
                  <a:txBody>
                    <a:bodyPr/>
                    <a:lstStyle/>
                    <a:p>
                      <a:r>
                        <a:rPr lang="en-US" sz="1400" baseline="0" dirty="0"/>
                        <a:t>Budget Estimates Approval by NA</a:t>
                      </a:r>
                    </a:p>
                  </a:txBody>
                  <a:tcPr marL="68588" marR="68588" marT="34285" marB="34285"/>
                </a:tc>
                <a:extLst>
                  <a:ext uri="{0D108BD9-81ED-4DB2-BD59-A6C34878D82A}">
                    <a16:rowId xmlns:a16="http://schemas.microsoft.com/office/drawing/2014/main" val="10006"/>
                  </a:ext>
                </a:extLst>
              </a:tr>
              <a:tr h="262587">
                <a:tc>
                  <a:txBody>
                    <a:bodyPr/>
                    <a:lstStyle/>
                    <a:p>
                      <a:r>
                        <a:rPr lang="en-US" sz="1400" dirty="0"/>
                        <a:t>By</a:t>
                      </a:r>
                      <a:r>
                        <a:rPr lang="en-US" sz="1400" baseline="0" dirty="0"/>
                        <a:t> 30</a:t>
                      </a:r>
                      <a:r>
                        <a:rPr lang="en-US" sz="1400" baseline="30000" dirty="0"/>
                        <a:t>TH</a:t>
                      </a:r>
                      <a:r>
                        <a:rPr lang="en-US" sz="1400" baseline="0" dirty="0"/>
                        <a:t> SEPTEMBER</a:t>
                      </a:r>
                      <a:endParaRPr lang="en-US" sz="1400" dirty="0"/>
                    </a:p>
                  </a:txBody>
                  <a:tcPr marL="68588" marR="68588" marT="34285" marB="34285"/>
                </a:tc>
                <a:tc>
                  <a:txBody>
                    <a:bodyPr/>
                    <a:lstStyle/>
                    <a:p>
                      <a:r>
                        <a:rPr lang="en-US" sz="1400" baseline="0" dirty="0"/>
                        <a:t>NA approves Finance Bill</a:t>
                      </a:r>
                    </a:p>
                  </a:txBody>
                  <a:tcPr marL="68588" marR="68588" marT="34285" marB="34285"/>
                </a:tc>
                <a:extLst>
                  <a:ext uri="{0D108BD9-81ED-4DB2-BD59-A6C34878D82A}">
                    <a16:rowId xmlns:a16="http://schemas.microsoft.com/office/drawing/2014/main" val="10007"/>
                  </a:ext>
                </a:extLst>
              </a:tr>
            </a:tbl>
          </a:graphicData>
        </a:graphic>
      </p:graphicFrame>
      <p:graphicFrame>
        <p:nvGraphicFramePr>
          <p:cNvPr id="5" name="Content Placeholder 9">
            <a:extLst>
              <a:ext uri="{FF2B5EF4-FFF2-40B4-BE49-F238E27FC236}">
                <a16:creationId xmlns:a16="http://schemas.microsoft.com/office/drawing/2014/main" id="{48F8465C-9099-DE5F-74CB-9B7507CF823A}"/>
              </a:ext>
            </a:extLst>
          </p:cNvPr>
          <p:cNvGraphicFramePr>
            <a:graphicFrameLocks/>
          </p:cNvGraphicFramePr>
          <p:nvPr>
            <p:extLst>
              <p:ext uri="{D42A27DB-BD31-4B8C-83A1-F6EECF244321}">
                <p14:modId xmlns:p14="http://schemas.microsoft.com/office/powerpoint/2010/main" val="85699763"/>
              </p:ext>
            </p:extLst>
          </p:nvPr>
        </p:nvGraphicFramePr>
        <p:xfrm>
          <a:off x="6232740" y="2922373"/>
          <a:ext cx="4491037" cy="3879247"/>
        </p:xfrm>
        <a:graphic>
          <a:graphicData uri="http://schemas.openxmlformats.org/drawingml/2006/table">
            <a:tbl>
              <a:tblPr firstRow="1" bandRow="1">
                <a:tableStyleId>{5C22544A-7EE6-4342-B048-85BDC9FD1C3A}</a:tableStyleId>
              </a:tblPr>
              <a:tblGrid>
                <a:gridCol w="1690319">
                  <a:extLst>
                    <a:ext uri="{9D8B030D-6E8A-4147-A177-3AD203B41FA5}">
                      <a16:colId xmlns:a16="http://schemas.microsoft.com/office/drawing/2014/main" val="20000"/>
                    </a:ext>
                  </a:extLst>
                </a:gridCol>
                <a:gridCol w="2800718">
                  <a:extLst>
                    <a:ext uri="{9D8B030D-6E8A-4147-A177-3AD203B41FA5}">
                      <a16:colId xmlns:a16="http://schemas.microsoft.com/office/drawing/2014/main" val="20001"/>
                    </a:ext>
                  </a:extLst>
                </a:gridCol>
              </a:tblGrid>
              <a:tr h="302706">
                <a:tc>
                  <a:txBody>
                    <a:bodyPr/>
                    <a:lstStyle/>
                    <a:p>
                      <a:r>
                        <a:rPr lang="en-US" sz="1400" dirty="0"/>
                        <a:t>Date</a:t>
                      </a:r>
                    </a:p>
                  </a:txBody>
                  <a:tcPr marL="68573" marR="68573" marT="34289" marB="34289"/>
                </a:tc>
                <a:tc>
                  <a:txBody>
                    <a:bodyPr/>
                    <a:lstStyle/>
                    <a:p>
                      <a:r>
                        <a:rPr lang="en-US" sz="1400" dirty="0"/>
                        <a:t>Requirement</a:t>
                      </a:r>
                    </a:p>
                  </a:txBody>
                  <a:tcPr marL="68573" marR="68573" marT="34289" marB="34289"/>
                </a:tc>
                <a:extLst>
                  <a:ext uri="{0D108BD9-81ED-4DB2-BD59-A6C34878D82A}">
                    <a16:rowId xmlns:a16="http://schemas.microsoft.com/office/drawing/2014/main" val="10000"/>
                  </a:ext>
                </a:extLst>
              </a:tr>
              <a:tr h="5317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30</a:t>
                      </a:r>
                      <a:r>
                        <a:rPr lang="en-US" sz="1400" baseline="30000" dirty="0"/>
                        <a:t>TH</a:t>
                      </a:r>
                      <a:r>
                        <a:rPr lang="en-US" sz="1400" dirty="0"/>
                        <a:t> AUGUST</a:t>
                      </a:r>
                    </a:p>
                    <a:p>
                      <a:endParaRPr lang="en-US" sz="1400" dirty="0"/>
                    </a:p>
                  </a:txBody>
                  <a:tcPr marL="68573" marR="68573" marT="34289" marB="34289"/>
                </a:tc>
                <a:tc>
                  <a:txBody>
                    <a:bodyPr/>
                    <a:lstStyle/>
                    <a:p>
                      <a:r>
                        <a:rPr lang="en-US" sz="1400" dirty="0"/>
                        <a:t>CECM for Finance issues a Budget</a:t>
                      </a:r>
                      <a:r>
                        <a:rPr lang="en-US" sz="1400" baseline="0" dirty="0"/>
                        <a:t> Circular</a:t>
                      </a:r>
                      <a:endParaRPr lang="en-US" sz="1400" dirty="0"/>
                    </a:p>
                  </a:txBody>
                  <a:tcPr marL="68573" marR="68573" marT="34289" marB="34289"/>
                </a:tc>
                <a:extLst>
                  <a:ext uri="{0D108BD9-81ED-4DB2-BD59-A6C34878D82A}">
                    <a16:rowId xmlns:a16="http://schemas.microsoft.com/office/drawing/2014/main" val="10001"/>
                  </a:ext>
                </a:extLst>
              </a:tr>
              <a:tr h="302706">
                <a:tc>
                  <a:txBody>
                    <a:bodyPr/>
                    <a:lstStyle/>
                    <a:p>
                      <a:r>
                        <a:rPr lang="en-US" sz="1400" dirty="0"/>
                        <a:t>1</a:t>
                      </a:r>
                      <a:r>
                        <a:rPr lang="en-US" sz="1400" baseline="30000" dirty="0"/>
                        <a:t>st</a:t>
                      </a:r>
                      <a:r>
                        <a:rPr lang="en-US" sz="1400" dirty="0"/>
                        <a:t> SEPTEMBER</a:t>
                      </a:r>
                    </a:p>
                  </a:txBody>
                  <a:tcPr marL="68573" marR="68573" marT="34289" marB="34289"/>
                </a:tc>
                <a:tc>
                  <a:txBody>
                    <a:bodyPr/>
                    <a:lstStyle/>
                    <a:p>
                      <a:r>
                        <a:rPr lang="en-US" sz="1400" dirty="0"/>
                        <a:t>ADP submitted to County Assembly</a:t>
                      </a:r>
                    </a:p>
                  </a:txBody>
                  <a:tcPr marL="68573" marR="68573" marT="34289" marB="34289"/>
                </a:tc>
                <a:extLst>
                  <a:ext uri="{0D108BD9-81ED-4DB2-BD59-A6C34878D82A}">
                    <a16:rowId xmlns:a16="http://schemas.microsoft.com/office/drawing/2014/main" val="10002"/>
                  </a:ext>
                </a:extLst>
              </a:tr>
              <a:tr h="531783">
                <a:tc>
                  <a:txBody>
                    <a:bodyPr/>
                    <a:lstStyle/>
                    <a:p>
                      <a:r>
                        <a:rPr lang="en-US" sz="1400" dirty="0"/>
                        <a:t>30</a:t>
                      </a:r>
                      <a:r>
                        <a:rPr lang="en-US" sz="1400" baseline="30000" dirty="0"/>
                        <a:t>TH</a:t>
                      </a:r>
                      <a:r>
                        <a:rPr lang="en-US" sz="1400" baseline="0" dirty="0"/>
                        <a:t> SEPTEMBER</a:t>
                      </a:r>
                      <a:endParaRPr lang="en-US" sz="1400" dirty="0"/>
                    </a:p>
                  </a:txBody>
                  <a:tcPr marL="68573" marR="68573" marT="34289" marB="34289"/>
                </a:tc>
                <a:tc>
                  <a:txBody>
                    <a:bodyPr/>
                    <a:lstStyle/>
                    <a:p>
                      <a:r>
                        <a:rPr lang="en-US" sz="1400" dirty="0"/>
                        <a:t>CBROP</a:t>
                      </a:r>
                      <a:r>
                        <a:rPr lang="en-US" sz="1400" baseline="0" dirty="0"/>
                        <a:t> submitted to the Executive Committee and CA</a:t>
                      </a:r>
                      <a:endParaRPr lang="en-US" sz="1400" dirty="0"/>
                    </a:p>
                  </a:txBody>
                  <a:tcPr marL="68573" marR="68573" marT="34289" marB="34289"/>
                </a:tc>
                <a:extLst>
                  <a:ext uri="{0D108BD9-81ED-4DB2-BD59-A6C34878D82A}">
                    <a16:rowId xmlns:a16="http://schemas.microsoft.com/office/drawing/2014/main" val="10003"/>
                  </a:ext>
                </a:extLst>
              </a:tr>
              <a:tr h="531783">
                <a:tc>
                  <a:txBody>
                    <a:bodyPr/>
                    <a:lstStyle/>
                    <a:p>
                      <a:r>
                        <a:rPr lang="en-US" sz="1400" baseline="0" dirty="0"/>
                        <a:t>28</a:t>
                      </a:r>
                      <a:r>
                        <a:rPr lang="en-US" sz="1400" baseline="30000" dirty="0"/>
                        <a:t>TH</a:t>
                      </a:r>
                      <a:r>
                        <a:rPr lang="en-US" sz="1400" baseline="0" dirty="0"/>
                        <a:t> </a:t>
                      </a:r>
                      <a:r>
                        <a:rPr lang="en-US" sz="1400" dirty="0"/>
                        <a:t>FEBRUARY</a:t>
                      </a:r>
                    </a:p>
                  </a:txBody>
                  <a:tcPr marL="68573" marR="68573" marT="34289" marB="34289"/>
                </a:tc>
                <a:tc>
                  <a:txBody>
                    <a:bodyPr/>
                    <a:lstStyle/>
                    <a:p>
                      <a:r>
                        <a:rPr lang="en-US" sz="1400" dirty="0"/>
                        <a:t>CFSP,</a:t>
                      </a:r>
                      <a:r>
                        <a:rPr lang="en-US" sz="1400" baseline="0" dirty="0"/>
                        <a:t> MTDMS </a:t>
                      </a:r>
                      <a:r>
                        <a:rPr lang="en-US" sz="1400" dirty="0"/>
                        <a:t>submitted to County Assembly</a:t>
                      </a:r>
                    </a:p>
                  </a:txBody>
                  <a:tcPr marL="68573" marR="68573" marT="34289" marB="34289"/>
                </a:tc>
                <a:extLst>
                  <a:ext uri="{0D108BD9-81ED-4DB2-BD59-A6C34878D82A}">
                    <a16:rowId xmlns:a16="http://schemas.microsoft.com/office/drawing/2014/main" val="10004"/>
                  </a:ext>
                </a:extLst>
              </a:tr>
              <a:tr h="302706">
                <a:tc>
                  <a:txBody>
                    <a:bodyPr/>
                    <a:lstStyle/>
                    <a:p>
                      <a:r>
                        <a:rPr lang="en-US" sz="1400" dirty="0"/>
                        <a:t>30</a:t>
                      </a:r>
                      <a:r>
                        <a:rPr lang="en-US" sz="1400" baseline="30000" dirty="0"/>
                        <a:t>TH</a:t>
                      </a:r>
                      <a:r>
                        <a:rPr lang="en-US" sz="1400" dirty="0"/>
                        <a:t> APRIL</a:t>
                      </a:r>
                    </a:p>
                  </a:txBody>
                  <a:tcPr marL="68573" marR="68573" marT="34289" marB="34289"/>
                </a:tc>
                <a:tc>
                  <a:txBody>
                    <a:bodyPr/>
                    <a:lstStyle/>
                    <a:p>
                      <a:r>
                        <a:rPr lang="en-US" sz="1400" dirty="0"/>
                        <a:t>Budget Estimates submitted to CA</a:t>
                      </a:r>
                    </a:p>
                  </a:txBody>
                  <a:tcPr marL="68573" marR="68573" marT="34289" marB="34289"/>
                </a:tc>
                <a:extLst>
                  <a:ext uri="{0D108BD9-81ED-4DB2-BD59-A6C34878D82A}">
                    <a16:rowId xmlns:a16="http://schemas.microsoft.com/office/drawing/2014/main" val="10005"/>
                  </a:ext>
                </a:extLst>
              </a:tr>
              <a:tr h="302706">
                <a:tc>
                  <a:txBody>
                    <a:bodyPr/>
                    <a:lstStyle/>
                    <a:p>
                      <a:r>
                        <a:rPr lang="en-US" sz="1400" dirty="0"/>
                        <a:t>30</a:t>
                      </a:r>
                      <a:r>
                        <a:rPr lang="en-US" sz="1400" baseline="30000" dirty="0"/>
                        <a:t>TH</a:t>
                      </a:r>
                      <a:r>
                        <a:rPr lang="en-US" sz="1400" dirty="0"/>
                        <a:t> JUNE</a:t>
                      </a:r>
                    </a:p>
                  </a:txBody>
                  <a:tcPr marL="68573" marR="68573" marT="34289" marB="34289"/>
                </a:tc>
                <a:tc>
                  <a:txBody>
                    <a:bodyPr/>
                    <a:lstStyle/>
                    <a:p>
                      <a:r>
                        <a:rPr lang="en-US" sz="1400" dirty="0"/>
                        <a:t>Budget Estimates Approval by CA</a:t>
                      </a:r>
                    </a:p>
                  </a:txBody>
                  <a:tcPr marL="68573" marR="68573" marT="34289" marB="34289"/>
                </a:tc>
                <a:extLst>
                  <a:ext uri="{0D108BD9-81ED-4DB2-BD59-A6C34878D82A}">
                    <a16:rowId xmlns:a16="http://schemas.microsoft.com/office/drawing/2014/main" val="10006"/>
                  </a:ext>
                </a:extLst>
              </a:tr>
              <a:tr h="302706">
                <a:tc>
                  <a:txBody>
                    <a:bodyPr/>
                    <a:lstStyle/>
                    <a:p>
                      <a:r>
                        <a:rPr lang="en-US" sz="1400" dirty="0"/>
                        <a:t>BY 30</a:t>
                      </a:r>
                      <a:r>
                        <a:rPr lang="en-US" sz="1400" baseline="30000" dirty="0"/>
                        <a:t>TH</a:t>
                      </a:r>
                      <a:r>
                        <a:rPr lang="en-US" sz="1400" dirty="0"/>
                        <a:t> SEPTEMBER</a:t>
                      </a:r>
                    </a:p>
                  </a:txBody>
                  <a:tcPr marL="68573" marR="68573" marT="34289" marB="34289"/>
                </a:tc>
                <a:tc>
                  <a:txBody>
                    <a:bodyPr/>
                    <a:lstStyle/>
                    <a:p>
                      <a:r>
                        <a:rPr lang="en-US" sz="1400" dirty="0"/>
                        <a:t>CA</a:t>
                      </a:r>
                      <a:r>
                        <a:rPr lang="en-US" sz="1400" baseline="0" dirty="0"/>
                        <a:t> approves Finance Bill</a:t>
                      </a:r>
                      <a:endParaRPr lang="en-US" sz="1400" dirty="0"/>
                    </a:p>
                  </a:txBody>
                  <a:tcPr marL="68573" marR="68573" marT="34289" marB="34289"/>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8766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F0C43-5CD3-BB8D-AC35-0950717522D7}"/>
              </a:ext>
            </a:extLst>
          </p:cNvPr>
          <p:cNvSpPr>
            <a:spLocks noGrp="1"/>
          </p:cNvSpPr>
          <p:nvPr>
            <p:ph type="title"/>
          </p:nvPr>
        </p:nvSpPr>
        <p:spPr/>
        <p:txBody>
          <a:bodyPr/>
          <a:lstStyle/>
          <a:p>
            <a:r>
              <a:rPr lang="en-US" dirty="0"/>
              <a:t>REVENUE GENERATION FOR THE MUNICIPAL BUDGET</a:t>
            </a:r>
          </a:p>
        </p:txBody>
      </p:sp>
      <p:sp>
        <p:nvSpPr>
          <p:cNvPr id="3" name="Content Placeholder 2">
            <a:extLst>
              <a:ext uri="{FF2B5EF4-FFF2-40B4-BE49-F238E27FC236}">
                <a16:creationId xmlns:a16="http://schemas.microsoft.com/office/drawing/2014/main" id="{DCF11604-3351-FA12-823A-967AC37979FE}"/>
              </a:ext>
            </a:extLst>
          </p:cNvPr>
          <p:cNvSpPr>
            <a:spLocks noGrp="1"/>
          </p:cNvSpPr>
          <p:nvPr>
            <p:ph idx="1"/>
          </p:nvPr>
        </p:nvSpPr>
        <p:spPr/>
        <p:txBody>
          <a:bodyPr>
            <a:normAutofit/>
          </a:bodyPr>
          <a:lstStyle/>
          <a:p>
            <a:pPr marL="457200" indent="0">
              <a:lnSpc>
                <a:spcPct val="150000"/>
              </a:lnSpc>
              <a:buClrTx/>
              <a:buFont typeface="Arial" panose="020B0604020202020204" pitchFamily="34" charset="0"/>
              <a:buNone/>
              <a:defRPr/>
            </a:pPr>
            <a:r>
              <a:rPr lang="en-US" b="1" kern="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Meru Municipality generates revenue from the herein listed streams;</a:t>
            </a:r>
            <a:endParaRPr lang="en-US" sz="2000" cap="none" spc="2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457200" indent="0">
              <a:lnSpc>
                <a:spcPct val="150000"/>
              </a:lnSpc>
              <a:buClrTx/>
              <a:buFont typeface="Arial" panose="020B0604020202020204" pitchFamily="34" charset="0"/>
              <a:buNone/>
              <a:defRPr/>
            </a:pPr>
            <a:r>
              <a:rPr lang="en-US" sz="20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 Development Control</a:t>
            </a:r>
          </a:p>
          <a:p>
            <a:pPr marL="457200" indent="0">
              <a:lnSpc>
                <a:spcPct val="150000"/>
              </a:lnSpc>
              <a:buClrTx/>
              <a:buFont typeface="Arial" panose="020B0604020202020204" pitchFamily="34" charset="0"/>
              <a:buNone/>
              <a:defRPr/>
            </a:pPr>
            <a:r>
              <a:rPr lang="en-US" sz="2000" cap="none" spc="20" dirty="0">
                <a:solidFill>
                  <a:srgbClr val="000000"/>
                </a:solidFill>
                <a:latin typeface="Arial" panose="020B0604020202020204" pitchFamily="34" charset="0"/>
                <a:ea typeface="Times New Roman" panose="02020603050405020304" pitchFamily="18" charset="0"/>
                <a:cs typeface="Arial" panose="020B0604020202020204" pitchFamily="34" charset="0"/>
              </a:rPr>
              <a:t>- Waste </a:t>
            </a:r>
            <a:r>
              <a:rPr lang="en-US" sz="20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M</a:t>
            </a:r>
            <a:r>
              <a:rPr lang="en-US" sz="2000" cap="none" spc="20" dirty="0">
                <a:solidFill>
                  <a:srgbClr val="000000"/>
                </a:solidFill>
                <a:latin typeface="Arial" panose="020B0604020202020204" pitchFamily="34" charset="0"/>
                <a:ea typeface="Times New Roman" panose="02020603050405020304" pitchFamily="18" charset="0"/>
                <a:cs typeface="Arial" panose="020B0604020202020204" pitchFamily="34" charset="0"/>
              </a:rPr>
              <a:t>anagement</a:t>
            </a:r>
          </a:p>
          <a:p>
            <a:pPr marL="457200" indent="0">
              <a:lnSpc>
                <a:spcPct val="150000"/>
              </a:lnSpc>
              <a:buClrTx/>
              <a:buFont typeface="Arial" panose="020B0604020202020204" pitchFamily="34" charset="0"/>
              <a:buNone/>
              <a:defRPr/>
            </a:pPr>
            <a:r>
              <a:rPr lang="en-US" sz="20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 parking fees</a:t>
            </a:r>
          </a:p>
          <a:p>
            <a:pPr marL="457200" indent="0">
              <a:lnSpc>
                <a:spcPct val="150000"/>
              </a:lnSpc>
              <a:buClrTx/>
              <a:buFont typeface="Arial" panose="020B0604020202020204" pitchFamily="34" charset="0"/>
              <a:buNone/>
              <a:defRPr/>
            </a:pPr>
            <a:r>
              <a:rPr lang="en-US" sz="2000" cap="none" spc="2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0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US" sz="2000" cap="none" spc="20" dirty="0">
                <a:solidFill>
                  <a:srgbClr val="000000"/>
                </a:solidFill>
                <a:latin typeface="Arial" panose="020B0604020202020204" pitchFamily="34" charset="0"/>
                <a:ea typeface="Times New Roman" panose="02020603050405020304" pitchFamily="18" charset="0"/>
                <a:cs typeface="Arial" panose="020B0604020202020204" pitchFamily="34" charset="0"/>
              </a:rPr>
              <a:t>arter Markets fees</a:t>
            </a:r>
          </a:p>
          <a:p>
            <a:pPr marL="457200" indent="0">
              <a:lnSpc>
                <a:spcPct val="150000"/>
              </a:lnSpc>
              <a:buClrTx/>
              <a:buFont typeface="Arial" panose="020B0604020202020204" pitchFamily="34" charset="0"/>
              <a:buNone/>
              <a:defRPr/>
            </a:pPr>
            <a:endParaRPr lang="en-US" sz="2000" kern="100" cap="none"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530298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9C5E8-D0C0-C843-A77D-9FFA809FADBA}"/>
              </a:ext>
            </a:extLst>
          </p:cNvPr>
          <p:cNvSpPr>
            <a:spLocks noGrp="1"/>
          </p:cNvSpPr>
          <p:nvPr>
            <p:ph type="title"/>
          </p:nvPr>
        </p:nvSpPr>
        <p:spPr/>
        <p:txBody>
          <a:bodyPr/>
          <a:lstStyle/>
          <a:p>
            <a:r>
              <a:rPr lang="en-US" dirty="0"/>
              <a:t>EXPENDITURE </a:t>
            </a:r>
          </a:p>
        </p:txBody>
      </p:sp>
      <p:sp>
        <p:nvSpPr>
          <p:cNvPr id="3" name="Content Placeholder 2">
            <a:extLst>
              <a:ext uri="{FF2B5EF4-FFF2-40B4-BE49-F238E27FC236}">
                <a16:creationId xmlns:a16="http://schemas.microsoft.com/office/drawing/2014/main" id="{F88288C0-3876-8E94-FF00-3B383895C7E1}"/>
              </a:ext>
            </a:extLst>
          </p:cNvPr>
          <p:cNvSpPr>
            <a:spLocks noGrp="1"/>
          </p:cNvSpPr>
          <p:nvPr>
            <p:ph idx="1"/>
          </p:nvPr>
        </p:nvSpPr>
        <p:spPr>
          <a:xfrm>
            <a:off x="1103312" y="1288474"/>
            <a:ext cx="8946541" cy="3358342"/>
          </a:xfrm>
        </p:spPr>
        <p:txBody>
          <a:bodyPr>
            <a:normAutofit/>
          </a:bodyPr>
          <a:lstStyle/>
          <a:p>
            <a:pPr marL="457200" indent="0">
              <a:lnSpc>
                <a:spcPct val="150000"/>
              </a:lnSpc>
              <a:buClrTx/>
              <a:buFont typeface="Arial" panose="020B0604020202020204" pitchFamily="34" charset="0"/>
              <a:buNone/>
              <a:defRPr/>
            </a:pPr>
            <a:r>
              <a:rPr lang="en-US" kern="100" dirty="0">
                <a:latin typeface="Arial" panose="020B0604020202020204" pitchFamily="34" charset="0"/>
                <a:ea typeface="Times New Roman" panose="02020603050405020304" pitchFamily="18" charset="0"/>
                <a:cs typeface="Arial" panose="020B0604020202020204" pitchFamily="34" charset="0"/>
              </a:rPr>
              <a:t>Meru Municipality provides core infrastructural and dedicated maintenance to the residents, business owners and investors within the CBD and its environs as illustrated here below;</a:t>
            </a:r>
            <a:endParaRPr lang="en-US" sz="2000" kern="100" cap="none" dirty="0">
              <a:latin typeface="Arial" panose="020B0604020202020204" pitchFamily="34" charset="0"/>
              <a:ea typeface="Times New Roman" panose="02020603050405020304" pitchFamily="18" charset="0"/>
              <a:cs typeface="Arial" panose="020B0604020202020204" pitchFamily="34" charset="0"/>
            </a:endParaRPr>
          </a:p>
          <a:p>
            <a:pPr marL="457200" indent="0">
              <a:lnSpc>
                <a:spcPct val="150000"/>
              </a:lnSpc>
              <a:buClrTx/>
              <a:buFont typeface="Arial" panose="020B0604020202020204" pitchFamily="34" charset="0"/>
              <a:buNone/>
              <a:defRPr/>
            </a:pPr>
            <a:endParaRPr lang="en-US" sz="2000" kern="100" cap="none"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graphicFrame>
        <p:nvGraphicFramePr>
          <p:cNvPr id="4" name="Chart 3">
            <a:extLst>
              <a:ext uri="{FF2B5EF4-FFF2-40B4-BE49-F238E27FC236}">
                <a16:creationId xmlns:a16="http://schemas.microsoft.com/office/drawing/2014/main" id="{100579CA-CDFA-A824-7AFA-63A6DD532771}"/>
              </a:ext>
            </a:extLst>
          </p:cNvPr>
          <p:cNvGraphicFramePr/>
          <p:nvPr>
            <p:extLst>
              <p:ext uri="{D42A27DB-BD31-4B8C-83A1-F6EECF244321}">
                <p14:modId xmlns:p14="http://schemas.microsoft.com/office/powerpoint/2010/main" val="2689123317"/>
              </p:ext>
            </p:extLst>
          </p:nvPr>
        </p:nvGraphicFramePr>
        <p:xfrm>
          <a:off x="2142147" y="3499658"/>
          <a:ext cx="7675184" cy="34165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385464BD-5FD0-9818-352E-0E3DD5DC8E34}"/>
              </a:ext>
            </a:extLst>
          </p:cNvPr>
          <p:cNvGraphicFramePr/>
          <p:nvPr>
            <p:extLst>
              <p:ext uri="{D42A27DB-BD31-4B8C-83A1-F6EECF244321}">
                <p14:modId xmlns:p14="http://schemas.microsoft.com/office/powerpoint/2010/main" val="1876774458"/>
              </p:ext>
            </p:extLst>
          </p:nvPr>
        </p:nvGraphicFramePr>
        <p:xfrm>
          <a:off x="1909625" y="2967645"/>
          <a:ext cx="7581208" cy="33583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121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4D5B-D279-6C6F-AA42-5E86EC7ABFCC}"/>
              </a:ext>
            </a:extLst>
          </p:cNvPr>
          <p:cNvSpPr>
            <a:spLocks noGrp="1"/>
          </p:cNvSpPr>
          <p:nvPr>
            <p:ph type="title"/>
          </p:nvPr>
        </p:nvSpPr>
        <p:spPr/>
        <p:txBody>
          <a:bodyPr/>
          <a:lstStyle/>
          <a:p>
            <a:r>
              <a:rPr lang="en-US" dirty="0"/>
              <a:t>CONTACT &amp; ADDRESS</a:t>
            </a:r>
          </a:p>
        </p:txBody>
      </p:sp>
      <p:sp>
        <p:nvSpPr>
          <p:cNvPr id="3" name="Content Placeholder 2">
            <a:extLst>
              <a:ext uri="{FF2B5EF4-FFF2-40B4-BE49-F238E27FC236}">
                <a16:creationId xmlns:a16="http://schemas.microsoft.com/office/drawing/2014/main" id="{02209BE8-FCCD-C66C-F174-EEDDA9089F29}"/>
              </a:ext>
            </a:extLst>
          </p:cNvPr>
          <p:cNvSpPr>
            <a:spLocks noGrp="1"/>
          </p:cNvSpPr>
          <p:nvPr>
            <p:ph idx="1"/>
          </p:nvPr>
        </p:nvSpPr>
        <p:spPr/>
        <p:txBody>
          <a:bodyPr/>
          <a:lstStyle/>
          <a:p>
            <a:r>
              <a:rPr lang="en-US" dirty="0"/>
              <a:t>For inquiries and consultations kindly address us via the herein listed contacts and social media handles;</a:t>
            </a:r>
          </a:p>
          <a:p>
            <a:r>
              <a:rPr lang="en-US" dirty="0"/>
              <a:t>Telephone Number – 0709-241-000</a:t>
            </a:r>
          </a:p>
          <a:p>
            <a:r>
              <a:rPr lang="en-US" dirty="0"/>
              <a:t>Email address – </a:t>
            </a:r>
            <a:r>
              <a:rPr lang="en-US" dirty="0">
                <a:hlinkClick r:id="rId2"/>
              </a:rPr>
              <a:t>merucounty@meru.go.ke</a:t>
            </a:r>
            <a:endParaRPr lang="en-US" dirty="0"/>
          </a:p>
          <a:p>
            <a:r>
              <a:rPr lang="en-US"/>
              <a:t>Facebook – Municipality of Meru</a:t>
            </a:r>
            <a:endParaRPr lang="en-US" dirty="0"/>
          </a:p>
        </p:txBody>
      </p:sp>
    </p:spTree>
    <p:extLst>
      <p:ext uri="{BB962C8B-B14F-4D97-AF65-F5344CB8AC3E}">
        <p14:creationId xmlns:p14="http://schemas.microsoft.com/office/powerpoint/2010/main" val="3398595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352</TotalTime>
  <Words>401</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Candara</vt:lpstr>
      <vt:lpstr>Century Gothic</vt:lpstr>
      <vt:lpstr>Georgia</vt:lpstr>
      <vt:lpstr>Wingdings 3</vt:lpstr>
      <vt:lpstr>Ion</vt:lpstr>
      <vt:lpstr>CITIZEN BUDGET </vt:lpstr>
      <vt:lpstr>LEGAL FRAMEWORK</vt:lpstr>
      <vt:lpstr>Local Budget Process</vt:lpstr>
      <vt:lpstr>REVENUE GENERATION FOR THE MUNICIPAL BUDGET</vt:lpstr>
      <vt:lpstr>EXPENDITURE </vt:lpstr>
      <vt:lpstr>CONTACT &amp; ADDRESS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CITIZEN BUDGET</dc:title>
  <dc:creator>Mwiti Brian</dc:creator>
  <cp:lastModifiedBy>Kent G</cp:lastModifiedBy>
  <cp:revision>4</cp:revision>
  <dcterms:created xsi:type="dcterms:W3CDTF">2024-01-15T12:40:16Z</dcterms:created>
  <dcterms:modified xsi:type="dcterms:W3CDTF">2024-01-17T11:23:22Z</dcterms:modified>
</cp:coreProperties>
</file>